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Lst>
  <p:sldSz cy="6858000" cx="12192000"/>
  <p:notesSz cx="6858000" cy="9144000"/>
  <p:embeddedFontLst>
    <p:embeddedFont>
      <p:font typeface="Corbel"/>
      <p:regular r:id="rId172"/>
      <p:bold r:id="rId173"/>
      <p:italic r:id="rId174"/>
      <p:boldItalic r:id="rId1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6" roundtripDataSignature="AMtx7mgOiPMfY8mVuR0uM1D3FU7Upugc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176" Type="http://customschemas.google.com/relationships/presentationmetadata" Target="metadata"/><Relationship Id="rId36" Type="http://schemas.openxmlformats.org/officeDocument/2006/relationships/slide" Target="slides/slide30.xml"/><Relationship Id="rId175" Type="http://schemas.openxmlformats.org/officeDocument/2006/relationships/font" Target="fonts/Corbel-boldItalic.fntdata"/><Relationship Id="rId39" Type="http://schemas.openxmlformats.org/officeDocument/2006/relationships/slide" Target="slides/slide33.xml"/><Relationship Id="rId174" Type="http://schemas.openxmlformats.org/officeDocument/2006/relationships/font" Target="fonts/Corbel-italic.fntdata"/><Relationship Id="rId38" Type="http://schemas.openxmlformats.org/officeDocument/2006/relationships/slide" Target="slides/slide32.xml"/><Relationship Id="rId173" Type="http://schemas.openxmlformats.org/officeDocument/2006/relationships/font" Target="fonts/Corbel-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3.xml"/><Relationship Id="rId4" Type="http://schemas.openxmlformats.org/officeDocument/2006/relationships/slideMaster" Target="slideMasters/slideMaster2.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3.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Corbel-regular.fntdata"/><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quaesita_hist" TargetMode="External"/><Relationship Id="rId3" Type="http://schemas.openxmlformats.org/officeDocument/2006/relationships/hyperlink" Target="http://bit.ly/quaesita_popwrong" TargetMode="External"/><Relationship Id="rId4" Type="http://schemas.openxmlformats.org/officeDocument/2006/relationships/hyperlink" Target="http://bit.ly/quaesita_bday" TargetMode="External"/><Relationship Id="rId5" Type="http://schemas.openxmlformats.org/officeDocument/2006/relationships/hyperlink" Target="http://bit.ly/quaesita_vocab" TargetMode="Externa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quaesita_datasci" TargetMode="Externa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quaesita_vocab" TargetMode="External"/><Relationship Id="rId3" Type="http://schemas.openxmlformats.org/officeDocument/2006/relationships/hyperlink" Target="https://en.wikipedia.org/wiki/Empirical_distribution_function" TargetMode="External"/><Relationship Id="rId4" Type="http://schemas.openxmlformats.org/officeDocument/2006/relationships/hyperlink" Target="http://bit.ly/quaesita_saddest" TargetMode="External"/><Relationship Id="rId5" Type="http://schemas.openxmlformats.org/officeDocument/2006/relationships/hyperlink" Target="https://bit.ly/distplushies" TargetMode="Externa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mpirical_distribution_function" TargetMode="Externa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quaesita_statistics" TargetMode="External"/><Relationship Id="rId3" Type="http://schemas.openxmlformats.org/officeDocument/2006/relationships/hyperlink" Target="http://bit.ly/quaesita_vocab"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quaesita_popwrong" TargetMode="External"/><Relationship Id="rId3" Type="http://schemas.openxmlformats.org/officeDocument/2006/relationships/hyperlink" Target="http://bit.ly/quaesita_vocab" TargetMode="Externa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quaesita_covid"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quaesita_confirmation"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quaesita_datasci"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quaesita_datasci"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 name="Google Shape;172;p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br>
              <a:rPr lang="en-US"/>
            </a:br>
            <a:r>
              <a:rPr b="0" lang="en-US" sz="1200" strike="noStrike">
                <a:solidFill>
                  <a:srgbClr val="000000"/>
                </a:solidFill>
                <a:latin typeface="Arial"/>
                <a:ea typeface="Arial"/>
                <a:cs typeface="Arial"/>
                <a:sym typeface="Arial"/>
              </a:rPr>
              <a:t>https://udacity.zoom.us/j/7991233356   </a:t>
            </a:r>
            <a:endParaRPr b="0" sz="1200" strike="noStrike">
              <a:latin typeface="Arial"/>
              <a:ea typeface="Arial"/>
              <a:cs typeface="Arial"/>
              <a:sym typeface="Arial"/>
            </a:endParaRPr>
          </a:p>
        </p:txBody>
      </p:sp>
      <p:sp>
        <p:nvSpPr>
          <p:cNvPr id="173" name="Google Shape;173;p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0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3" name="Google Shape;963;p10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964" name="Google Shape;964;p10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10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1" name="Google Shape;971;p10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Can’t answer!!!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We need the prevalence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True for positive predictive value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972" name="Google Shape;972;p10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02: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9" name="Google Shape;979;p102: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980" name="Google Shape;980;p102: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0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0" name="Google Shape;990;p10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10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6" name="Google Shape;996;p10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Are they of equal importance to me?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Which one u thing is the false positive ? </a:t>
            </a:r>
            <a:endParaRPr b="0" sz="2000" strike="noStrike">
              <a:latin typeface="Arial"/>
              <a:ea typeface="Arial"/>
              <a:cs typeface="Arial"/>
              <a:sym typeface="Arial"/>
            </a:endParaRPr>
          </a:p>
        </p:txBody>
      </p:sp>
      <p:sp>
        <p:nvSpPr>
          <p:cNvPr id="997" name="Google Shape;997;p10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10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4" name="Google Shape;1004;p10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Maybe it’s not bad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Maybe we need this test to exclude, and if we have false positive, we can head to a better test with higher specificity </a:t>
            </a:r>
            <a:endParaRPr b="0" sz="2000" strike="noStrike">
              <a:latin typeface="Arial"/>
              <a:ea typeface="Arial"/>
              <a:cs typeface="Arial"/>
              <a:sym typeface="Arial"/>
            </a:endParaRPr>
          </a:p>
        </p:txBody>
      </p:sp>
      <p:sp>
        <p:nvSpPr>
          <p:cNvPr id="1005" name="Google Shape;1005;p10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0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3" name="Google Shape;1013;p10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0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0" name="Google Shape;1020;p10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Conditional Probability Explained: Visual Intuition - YouTube</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https://www.youtube.com/watch?v=by3_weGwnMg </a:t>
            </a:r>
            <a:endParaRPr b="0" sz="2000" strike="noStrike">
              <a:latin typeface="Arial"/>
              <a:ea typeface="Arial"/>
              <a:cs typeface="Arial"/>
              <a:sym typeface="Arial"/>
            </a:endParaRPr>
          </a:p>
        </p:txBody>
      </p:sp>
      <p:sp>
        <p:nvSpPr>
          <p:cNvPr id="1021" name="Google Shape;1021;p10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0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8" name="Google Shape;1028;p10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Base Rate Fallacy - Biases &amp; Heuristics | The Decision Lab</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https://thedecisionlab.com/biases/base-rate-fallacy/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029" name="Google Shape;1029;p10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109: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6" name="Google Shape;1036;p109: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1" lang="en-US" sz="1200" strike="noStrike">
                <a:solidFill>
                  <a:srgbClr val="000000"/>
                </a:solidFill>
                <a:latin typeface="Arial"/>
                <a:ea typeface="Arial"/>
                <a:cs typeface="Arial"/>
                <a:sym typeface="Arial"/>
              </a:rPr>
              <a:t>Example 1 - The cab problem</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This classic example of the base rate fallacy is presented in Bar-Hillel’s foundational paper on the topic.</a:t>
            </a:r>
            <a:r>
              <a:rPr b="0" baseline="30000" lang="en-US" sz="1200" strike="noStrike">
                <a:solidFill>
                  <a:srgbClr val="000000"/>
                </a:solidFill>
                <a:latin typeface="Arial"/>
                <a:ea typeface="Arial"/>
                <a:cs typeface="Arial"/>
                <a:sym typeface="Arial"/>
              </a:rPr>
              <a:t>11</a:t>
            </a:r>
            <a:r>
              <a:rPr b="0" lang="en-US" sz="1200" strike="noStrike">
                <a:solidFill>
                  <a:srgbClr val="000000"/>
                </a:solidFill>
                <a:latin typeface="Arial"/>
                <a:ea typeface="Arial"/>
                <a:cs typeface="Arial"/>
                <a:sym typeface="Arial"/>
              </a:rPr>
              <a:t> First, participants are given the following base rate information. There are two cab companies in a city: one is the “Green” company, the other is the “Blue” company. The names of the company refer to the colors of their respective taxis. It is specified that, of all the cabs in the city, 85% are blue and 15% are green. </a:t>
            </a:r>
            <a:endParaRPr b="0" sz="1200" strike="noStrike">
              <a:latin typeface="Arial"/>
              <a:ea typeface="Arial"/>
              <a:cs typeface="Arial"/>
              <a:sym typeface="Arial"/>
            </a:endParaRPr>
          </a:p>
        </p:txBody>
      </p:sp>
      <p:sp>
        <p:nvSpPr>
          <p:cNvPr id="1037" name="Google Shape;1037;p109: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 name="Google Shape;248;p12: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2000" strike="noStrike">
                <a:latin typeface="Arial"/>
                <a:ea typeface="Arial"/>
                <a:cs typeface="Arial"/>
                <a:sym typeface="Arial"/>
              </a:rPr>
              <a:t>Over or under estimation?</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2000" strike="noStrike">
                <a:latin typeface="Arial"/>
                <a:ea typeface="Arial"/>
                <a:cs typeface="Arial"/>
                <a:sym typeface="Arial"/>
              </a:rPr>
              <a:t>Over estimation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2000" strike="noStrike">
                <a:latin typeface="Arial"/>
                <a:ea typeface="Arial"/>
                <a:cs typeface="Arial"/>
                <a:sym typeface="Arial"/>
              </a:rPr>
              <a:t>The true is low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Why? I smell the pungent odor of randomization issues with how the data were obtained, which brings me to statistical subdefinition #2.</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249" name="Google Shape;249;p12: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11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5" name="Google Shape;1045;p11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Then, a scenario is described in which a cab, which a witness later identifies as green, was involved in a hit and run one night. </a:t>
            </a:r>
            <a:endParaRPr b="0" sz="1200" strike="noStrike">
              <a:latin typeface="Arial"/>
              <a:ea typeface="Arial"/>
              <a:cs typeface="Arial"/>
              <a:sym typeface="Arial"/>
            </a:endParaRPr>
          </a:p>
        </p:txBody>
      </p:sp>
      <p:sp>
        <p:nvSpPr>
          <p:cNvPr id="1046" name="Google Shape;1046;p11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1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5" name="Google Shape;1055;p11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In order to assess the reliability of the witness, the court ordered that their ability to discriminate between blue and green cabs at nighttime be tested. It is shown that the witness can accurately distinguish the colors 80% of the time but confuses them 20% of the time. Participants are then asked to give the likelihood that the cab involved in the hit and run was actually green.</a:t>
            </a:r>
            <a:endParaRPr b="0" sz="1200" strike="noStrike">
              <a:latin typeface="Arial"/>
              <a:ea typeface="Arial"/>
              <a:cs typeface="Arial"/>
              <a:sym typeface="Arial"/>
            </a:endParaRPr>
          </a:p>
        </p:txBody>
      </p:sp>
      <p:sp>
        <p:nvSpPr>
          <p:cNvPr id="1056" name="Google Shape;1056;p11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112: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4" name="Google Shape;1064;p112: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Many people are inclined to respond that the probability that the witness correctly identified a green cab at night is 80%. However, everyone who gives that answer is committing the base rate fallacy. When taking into account the base rate information, which tells us that only 15% of the cabs in the city are green, the actual probability that the witness was correct is 41%. This probability is achieved through inferential statistics calculations, which take into account both the percentage of each color cab in the city and the likelihood that the witness correctly discriminated between the colors at night.</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1065" name="Google Shape;1065;p112: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13: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4" name="Google Shape;1074;p113: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U focused on likelihood (results)  that tom is shy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And forgot about prior, number of students in each major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This is very common and it is called “bayes rate neglect” </a:t>
            </a:r>
            <a:endParaRPr b="0" sz="2000" strike="noStrike">
              <a:latin typeface="Arial"/>
              <a:ea typeface="Arial"/>
              <a:cs typeface="Arial"/>
              <a:sym typeface="Arial"/>
            </a:endParaRPr>
          </a:p>
        </p:txBody>
      </p:sp>
      <p:sp>
        <p:nvSpPr>
          <p:cNvPr id="1075" name="Google Shape;1075;p113: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1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2" name="Google Shape;1082;p11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What’s the probability that if he left the kitchen and took a look of the balcony that he will come back and kidnap the kids? </a:t>
            </a:r>
            <a:endParaRPr b="0" sz="2000" strike="noStrike">
              <a:latin typeface="Arial"/>
              <a:ea typeface="Arial"/>
              <a:cs typeface="Arial"/>
              <a:sym typeface="Arial"/>
            </a:endParaRPr>
          </a:p>
        </p:txBody>
      </p:sp>
      <p:sp>
        <p:nvSpPr>
          <p:cNvPr id="1083" name="Google Shape;1083;p11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1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0" name="Google Shape;1090;p11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1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7" name="Google Shape;1097;p11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1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4" name="Google Shape;1104;p11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Sure u can take precautions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But it totally differs if u are taken precautions because something will happen for sure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Or if u know it is still not common ( so u won’t freak out) and u still take the precautions </a:t>
            </a:r>
            <a:endParaRPr b="0" sz="2000" strike="noStrike">
              <a:latin typeface="Arial"/>
              <a:ea typeface="Arial"/>
              <a:cs typeface="Arial"/>
              <a:sym typeface="Arial"/>
            </a:endParaRPr>
          </a:p>
        </p:txBody>
      </p:sp>
      <p:sp>
        <p:nvSpPr>
          <p:cNvPr id="1105" name="Google Shape;1105;p11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1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3" name="Google Shape;1113;p11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Are people expected to know the probability of a repair’s man being a robber?   No </a:t>
            </a:r>
            <a:endParaRPr b="0" sz="2000" strike="noStrike">
              <a:latin typeface="Arial"/>
              <a:ea typeface="Arial"/>
              <a:cs typeface="Arial"/>
              <a:sym typeface="Arial"/>
            </a:endParaRPr>
          </a:p>
        </p:txBody>
      </p:sp>
      <p:sp>
        <p:nvSpPr>
          <p:cNvPr id="1114" name="Google Shape;1114;p11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19: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1" name="Google Shape;1121;p119: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Did u consider it?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Rationality is not about knowing facts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It’s about knowing which facts are relevant </a:t>
            </a:r>
            <a:endParaRPr b="0" sz="2000" strike="noStrike">
              <a:latin typeface="Arial"/>
              <a:ea typeface="Arial"/>
              <a:cs typeface="Arial"/>
              <a:sym typeface="Arial"/>
            </a:endParaRPr>
          </a:p>
        </p:txBody>
      </p:sp>
      <p:sp>
        <p:nvSpPr>
          <p:cNvPr id="1122" name="Google Shape;1122;p119: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3: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760" lvl="0" marL="216000" rtl="0" algn="l">
              <a:lnSpc>
                <a:spcPct val="100000"/>
              </a:lnSpc>
              <a:spcBef>
                <a:spcPts val="0"/>
              </a:spcBef>
              <a:spcAft>
                <a:spcPts val="0"/>
              </a:spcAft>
              <a:buNone/>
            </a:pPr>
            <a:r>
              <a:rPr b="1" i="1" lang="en-US" sz="1200" strike="noStrike">
                <a:latin typeface="Arial"/>
                <a:ea typeface="Arial"/>
                <a:cs typeface="Arial"/>
                <a:sym typeface="Arial"/>
              </a:rPr>
              <a:t> What clever thing did they do to collect data from people who stay indoors?</a:t>
            </a:r>
            <a:endParaRPr b="0" sz="1200" strike="noStrike">
              <a:latin typeface="Arial"/>
              <a:ea typeface="Arial"/>
              <a:cs typeface="Arial"/>
              <a:sym typeface="Arial"/>
            </a:endParaRPr>
          </a:p>
          <a:p>
            <a:pPr indent="-21276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276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2760" lvl="0" marL="216000" rtl="0" algn="l">
              <a:lnSpc>
                <a:spcPct val="100000"/>
              </a:lnSpc>
              <a:spcBef>
                <a:spcPts val="0"/>
              </a:spcBef>
              <a:spcAft>
                <a:spcPts val="0"/>
              </a:spcAft>
              <a:buNone/>
            </a:pPr>
            <a:r>
              <a:rPr b="0" i="1" lang="en-US" sz="1200" strike="noStrike">
                <a:solidFill>
                  <a:srgbClr val="000000"/>
                </a:solidFill>
                <a:latin typeface="Arial"/>
                <a:ea typeface="Arial"/>
                <a:cs typeface="Arial"/>
                <a:sym typeface="Arial"/>
              </a:rPr>
              <a:t> </a:t>
            </a:r>
            <a:r>
              <a:rPr b="0" lang="en-US" sz="1200" strike="noStrike">
                <a:solidFill>
                  <a:srgbClr val="000000"/>
                </a:solidFill>
                <a:latin typeface="Arial"/>
                <a:ea typeface="Arial"/>
                <a:cs typeface="Arial"/>
                <a:sym typeface="Arial"/>
              </a:rPr>
              <a:t>As it turns out, no clever thing.</a:t>
            </a:r>
            <a:endParaRPr b="0" sz="1200" strike="noStrike">
              <a:latin typeface="Arial"/>
              <a:ea typeface="Arial"/>
              <a:cs typeface="Arial"/>
              <a:sym typeface="Arial"/>
            </a:endParaRPr>
          </a:p>
        </p:txBody>
      </p:sp>
      <p:sp>
        <p:nvSpPr>
          <p:cNvPr id="257" name="Google Shape;257;p13: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2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9" name="Google Shape;1129;p12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Bob is jealous from amy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The likelihood: one time amy didn’t finish a project she was assigned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Bob is complaining about amy not finishing the project</a:t>
            </a:r>
            <a:endParaRPr b="0" sz="2000" strike="noStrike">
              <a:latin typeface="Arial"/>
              <a:ea typeface="Arial"/>
              <a:cs typeface="Arial"/>
              <a:sym typeface="Arial"/>
            </a:endParaRPr>
          </a:p>
        </p:txBody>
      </p:sp>
      <p:sp>
        <p:nvSpPr>
          <p:cNvPr id="1130" name="Google Shape;1130;p12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2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8" name="Google Shape;1138;p12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122: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5" name="Google Shape;1145;p122: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If he wasn’t jealous, there is still a high probability that he would complain about her </a:t>
            </a:r>
            <a:endParaRPr b="0" sz="2000" strike="noStrike">
              <a:latin typeface="Arial"/>
              <a:ea typeface="Arial"/>
              <a:cs typeface="Arial"/>
              <a:sym typeface="Arial"/>
            </a:endParaRPr>
          </a:p>
        </p:txBody>
      </p:sp>
      <p:sp>
        <p:nvSpPr>
          <p:cNvPr id="1146" name="Google Shape;1146;p122: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2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3" name="Google Shape;1153;p12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2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0" name="Google Shape;1160;p12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2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7" name="Google Shape;1167;p12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26: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4" name="Google Shape;1174;p126: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175" name="Google Shape;1175;p126: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2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2" name="Google Shape;1182;p12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183" name="Google Shape;1183;p12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12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2" name="Google Shape;1192;p12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Depends on ur prior.. Were u sure that meditation was fake?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Is ur friend related to meditation?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Apart from being smart? Do u trust him?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193" name="Google Shape;1193;p12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2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1" name="Google Shape;1201;p12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4: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p14: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2000" strike="noStrike">
                <a:latin typeface="Arial"/>
                <a:ea typeface="Arial"/>
                <a:cs typeface="Arial"/>
                <a:sym typeface="Arial"/>
              </a:rPr>
              <a:t>Zero.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2000" strike="noStrike">
                <a:latin typeface="Arial"/>
                <a:ea typeface="Arial"/>
                <a:cs typeface="Arial"/>
                <a:sym typeface="Arial"/>
              </a:rPr>
              <a:t> We don’t know.</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265" name="Google Shape;265;p14: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13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9" name="Google Shape;1209;p13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13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6" name="Google Shape;1216;p13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A visual guide to Bayesian thinking - YouTube</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https://www.youtube.com/watch?v=BrK7X_XlGB8 </a:t>
            </a:r>
            <a:endParaRPr b="0" sz="2000" strike="noStrike">
              <a:latin typeface="Arial"/>
              <a:ea typeface="Arial"/>
              <a:cs typeface="Arial"/>
              <a:sym typeface="Arial"/>
            </a:endParaRPr>
          </a:p>
        </p:txBody>
      </p:sp>
      <p:sp>
        <p:nvSpPr>
          <p:cNvPr id="1217" name="Google Shape;1217;p13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13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4" name="Google Shape;1224;p13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13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0" name="Google Shape;1230;p13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13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6" name="Google Shape;1236;p13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13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3" name="Google Shape;1243;p13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But how we update our beliefs is what really matter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244" name="Google Shape;1244;p13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36: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2" name="Google Shape;1252;p136: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More precise calculate using calculus or a computer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253" name="Google Shape;1253;p136: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3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1" name="Google Shape;1261;p13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StatQuest: What is a statistical distribution? - YouTube</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https://www.youtube.com/watch?v=oI3hZJqXJuc</a:t>
            </a:r>
            <a:endParaRPr b="0" sz="2000" strike="noStrike">
              <a:latin typeface="Arial"/>
              <a:ea typeface="Arial"/>
              <a:cs typeface="Arial"/>
              <a:sym typeface="Arial"/>
            </a:endParaRPr>
          </a:p>
        </p:txBody>
      </p:sp>
      <p:sp>
        <p:nvSpPr>
          <p:cNvPr id="1262" name="Google Shape;1262;p13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13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0" name="Google Shape;1270;p13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Normal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Binomial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Exponential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Gamma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Pdf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Pmf </a:t>
            </a:r>
            <a:endParaRPr b="0" sz="2000" strike="noStrike">
              <a:latin typeface="Arial"/>
              <a:ea typeface="Arial"/>
              <a:cs typeface="Arial"/>
              <a:sym typeface="Arial"/>
            </a:endParaRPr>
          </a:p>
        </p:txBody>
      </p:sp>
      <p:sp>
        <p:nvSpPr>
          <p:cNvPr id="1271" name="Google Shape;1271;p13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13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0" name="Google Shape;1280;p13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5: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15: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Selection bias</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A special way to trigger results that are systematically off the mark is to collect your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data</a:t>
            </a:r>
            <a:r>
              <a:rPr b="0" lang="en-US" sz="1200" strike="noStrike">
                <a:solidFill>
                  <a:srgbClr val="000000"/>
                </a:solidFill>
                <a:latin typeface="Arial"/>
                <a:ea typeface="Arial"/>
                <a:cs typeface="Arial"/>
                <a:sym typeface="Arial"/>
              </a:rPr>
              <a:t> in a problematic manner. For statisticians who love having things to be grumpy about, </a:t>
            </a:r>
            <a:r>
              <a:rPr b="1" i="1" lang="en-US" sz="1200" strike="noStrike">
                <a:solidFill>
                  <a:srgbClr val="000000"/>
                </a:solidFill>
                <a:latin typeface="Arial"/>
                <a:ea typeface="Arial"/>
                <a:cs typeface="Arial"/>
                <a:sym typeface="Arial"/>
              </a:rPr>
              <a:t>selection bias</a:t>
            </a:r>
            <a:r>
              <a:rPr b="0" lang="en-US" sz="1200" strike="noStrike">
                <a:solidFill>
                  <a:srgbClr val="000000"/>
                </a:solidFill>
                <a:latin typeface="Arial"/>
                <a:ea typeface="Arial"/>
                <a:cs typeface="Arial"/>
                <a:sym typeface="Arial"/>
              </a:rPr>
              <a:t> is a cherished frenemy. It visits so often!</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i="1" lang="en-US" sz="1200" strike="noStrike">
                <a:solidFill>
                  <a:srgbClr val="000000"/>
                </a:solidFill>
                <a:latin typeface="Arial"/>
                <a:ea typeface="Arial"/>
                <a:cs typeface="Arial"/>
                <a:sym typeface="Arial"/>
              </a:rPr>
              <a:t>Selection bias occurs when different members of your </a:t>
            </a:r>
            <a:r>
              <a:rPr b="0" i="1" lang="en-US" sz="1200" u="sng" strike="noStrike">
                <a:solidFill>
                  <a:srgbClr val="000000"/>
                </a:solidFill>
                <a:latin typeface="Arial"/>
                <a:ea typeface="Arial"/>
                <a:cs typeface="Arial"/>
                <a:sym typeface="Arial"/>
                <a:hlinkClick r:id="rId3">
                  <a:extLst>
                    <a:ext uri="{A12FA001-AC4F-418D-AE19-62706E023703}">
                      <ahyp:hlinkClr val="tx"/>
                    </a:ext>
                  </a:extLst>
                </a:hlinkClick>
              </a:rPr>
              <a:t>population of interest</a:t>
            </a:r>
            <a:r>
              <a:rPr b="0" i="1" lang="en-US" sz="1200" strike="noStrike">
                <a:solidFill>
                  <a:srgbClr val="000000"/>
                </a:solidFill>
                <a:latin typeface="Arial"/>
                <a:ea typeface="Arial"/>
                <a:cs typeface="Arial"/>
                <a:sym typeface="Arial"/>
              </a:rPr>
              <a:t> have different </a:t>
            </a:r>
            <a:r>
              <a:rPr b="0" i="1" lang="en-US" sz="1200" u="sng" strike="noStrike">
                <a:solidFill>
                  <a:srgbClr val="000000"/>
                </a:solidFill>
                <a:latin typeface="Arial"/>
                <a:ea typeface="Arial"/>
                <a:cs typeface="Arial"/>
                <a:sym typeface="Arial"/>
                <a:hlinkClick r:id="rId4">
                  <a:extLst>
                    <a:ext uri="{A12FA001-AC4F-418D-AE19-62706E023703}">
                      <ahyp:hlinkClr val="tx"/>
                    </a:ext>
                  </a:extLst>
                </a:hlinkClick>
              </a:rPr>
              <a:t>probabilities</a:t>
            </a:r>
            <a:r>
              <a:rPr b="0" i="1" lang="en-US" sz="1200" strike="noStrike">
                <a:solidFill>
                  <a:srgbClr val="000000"/>
                </a:solidFill>
                <a:latin typeface="Arial"/>
                <a:ea typeface="Arial"/>
                <a:cs typeface="Arial"/>
                <a:sym typeface="Arial"/>
              </a:rPr>
              <a:t> of arriving in your </a:t>
            </a:r>
            <a:r>
              <a:rPr b="0" i="1" lang="en-US" sz="1200" u="sng" strike="noStrike">
                <a:solidFill>
                  <a:srgbClr val="000000"/>
                </a:solidFill>
                <a:latin typeface="Arial"/>
                <a:ea typeface="Arial"/>
                <a:cs typeface="Arial"/>
                <a:sym typeface="Arial"/>
                <a:hlinkClick r:id="rId5">
                  <a:extLst>
                    <a:ext uri="{A12FA001-AC4F-418D-AE19-62706E023703}">
                      <ahyp:hlinkClr val="tx"/>
                    </a:ext>
                  </a:extLst>
                </a:hlinkClick>
              </a:rPr>
              <a:t>sample</a:t>
            </a:r>
            <a:r>
              <a:rPr b="0" i="1" lang="en-US" sz="1200" strike="noStrike">
                <a:solidFill>
                  <a:srgbClr val="000000"/>
                </a:solidFill>
                <a:latin typeface="Arial"/>
                <a:ea typeface="Arial"/>
                <a:cs typeface="Arial"/>
                <a:sym typeface="Arial"/>
              </a:rPr>
              <a:t>.</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In other words, you’re making conclusions from your sample as if it were drawn randomly while it was drawn, er, “randomly” instead.</a:t>
            </a:r>
            <a:endParaRPr b="0" sz="1200" strike="noStrike">
              <a:latin typeface="Arial"/>
              <a:ea typeface="Arial"/>
              <a:cs typeface="Arial"/>
              <a:sym typeface="Arial"/>
            </a:endParaRPr>
          </a:p>
        </p:txBody>
      </p:sp>
      <p:sp>
        <p:nvSpPr>
          <p:cNvPr id="272" name="Google Shape;272;p15: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4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8" name="Google Shape;1288;p14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4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6" name="Google Shape;1296;p14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Unfortunately, we’re not all equally qualified to make good assumptions that lead to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useful conclusions</a:t>
            </a:r>
            <a:r>
              <a:rPr b="0" lang="en-US" sz="1200" strike="noStrike">
                <a:solidFill>
                  <a:srgbClr val="000000"/>
                </a:solidFill>
                <a:latin typeface="Arial"/>
                <a:ea typeface="Arial"/>
                <a:cs typeface="Arial"/>
                <a:sym typeface="Arial"/>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trike="noStrike">
                <a:solidFill>
                  <a:srgbClr val="000000"/>
                </a:solidFill>
                <a:latin typeface="Arial"/>
                <a:ea typeface="Arial"/>
                <a:cs typeface="Arial"/>
                <a:sym typeface="Arial"/>
              </a:rPr>
              <a:t>my</a:t>
            </a:r>
            <a:r>
              <a:rPr b="0" lang="en-US" sz="1200" strike="noStrike">
                <a:solidFill>
                  <a:srgbClr val="000000"/>
                </a:solidFill>
                <a:latin typeface="Arial"/>
                <a:ea typeface="Arial"/>
                <a:cs typeface="Arial"/>
                <a:sym typeface="Arial"/>
              </a:rPr>
              <a:t> hands.</a:t>
            </a:r>
            <a:endParaRPr b="0" sz="1200" strike="noStrike">
              <a:latin typeface="Arial"/>
              <a:ea typeface="Arial"/>
              <a:cs typeface="Arial"/>
              <a:sym typeface="Arial"/>
            </a:endParaRPr>
          </a:p>
        </p:txBody>
      </p:sp>
      <p:sp>
        <p:nvSpPr>
          <p:cNvPr id="1297" name="Google Shape;1297;p14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42: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4" name="Google Shape;1304;p142: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Normal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Binomial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Exponential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Gamma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Pdf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Pmf </a:t>
            </a:r>
            <a:endParaRPr b="0" sz="2000" strike="noStrike">
              <a:latin typeface="Arial"/>
              <a:ea typeface="Arial"/>
              <a:cs typeface="Arial"/>
              <a:sym typeface="Arial"/>
            </a:endParaRPr>
          </a:p>
        </p:txBody>
      </p:sp>
      <p:sp>
        <p:nvSpPr>
          <p:cNvPr id="1305" name="Google Shape;1305;p142: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43: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4" name="Google Shape;1314;p143: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315" name="Google Shape;1315;p143: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14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3" name="Google Shape;1323;p14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List of Probability Distributions - Stat Mania English</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http://en.statmania.info/2015/08/list-of-probability-distribution.html</a:t>
            </a:r>
            <a:endParaRPr b="0" sz="2000" strike="noStrike">
              <a:latin typeface="Arial"/>
              <a:ea typeface="Arial"/>
              <a:cs typeface="Arial"/>
              <a:sym typeface="Arial"/>
            </a:endParaRPr>
          </a:p>
        </p:txBody>
      </p:sp>
      <p:sp>
        <p:nvSpPr>
          <p:cNvPr id="1324" name="Google Shape;1324;p14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14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1" name="Google Shape;1331;p14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 They either (1)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estimate</a:t>
            </a:r>
            <a:r>
              <a:rPr b="0" lang="en-US" sz="1200" strike="noStrike">
                <a:solidFill>
                  <a:srgbClr val="000000"/>
                </a:solidFill>
                <a:latin typeface="Arial"/>
                <a:ea typeface="Arial"/>
                <a:cs typeface="Arial"/>
                <a:sym typeface="Arial"/>
              </a:rPr>
              <a:t> </a:t>
            </a:r>
            <a:r>
              <a:rPr b="0" lang="en-US" sz="1200" u="sng" strike="noStrike">
                <a:solidFill>
                  <a:srgbClr val="000000"/>
                </a:solidFill>
                <a:latin typeface="Arial"/>
                <a:ea typeface="Arial"/>
                <a:cs typeface="Arial"/>
                <a:sym typeface="Arial"/>
                <a:hlinkClick r:id="rId3">
                  <a:extLst>
                    <a:ext uri="{A12FA001-AC4F-418D-AE19-62706E023703}">
                      <ahyp:hlinkClr val="tx"/>
                    </a:ext>
                  </a:extLst>
                </a:hlinkClick>
              </a:rPr>
              <a:t>empirical</a:t>
            </a:r>
            <a:r>
              <a:rPr b="0" lang="en-US" sz="1200" strike="noStrike">
                <a:solidFill>
                  <a:srgbClr val="000000"/>
                </a:solidFill>
                <a:latin typeface="Arial"/>
                <a:ea typeface="Arial"/>
                <a:cs typeface="Arial"/>
                <a:sym typeface="Arial"/>
              </a:rPr>
              <a:t> distributions from their data — using, you guessed it, histograms! — or they (2) make theoretical </a:t>
            </a:r>
            <a:r>
              <a:rPr b="0" lang="en-US" sz="1200" u="sng" strike="noStrike">
                <a:solidFill>
                  <a:srgbClr val="000000"/>
                </a:solidFill>
                <a:latin typeface="Arial"/>
                <a:ea typeface="Arial"/>
                <a:cs typeface="Arial"/>
                <a:sym typeface="Arial"/>
                <a:hlinkClick r:id="rId4">
                  <a:extLst>
                    <a:ext uri="{A12FA001-AC4F-418D-AE19-62706E023703}">
                      <ahyp:hlinkClr val="tx"/>
                    </a:ext>
                  </a:extLst>
                </a:hlinkClick>
              </a:rPr>
              <a:t>assumptions</a:t>
            </a:r>
            <a:r>
              <a:rPr b="0" lang="en-US" sz="1200" strike="noStrike">
                <a:solidFill>
                  <a:srgbClr val="000000"/>
                </a:solidFill>
                <a:latin typeface="Arial"/>
                <a:ea typeface="Arial"/>
                <a:cs typeface="Arial"/>
                <a:sym typeface="Arial"/>
              </a:rPr>
              <a:t> about which member of a </a:t>
            </a:r>
            <a:r>
              <a:rPr b="0" lang="en-US" sz="1200" u="sng" strike="noStrike">
                <a:solidFill>
                  <a:srgbClr val="000000"/>
                </a:solidFill>
                <a:latin typeface="Arial"/>
                <a:ea typeface="Arial"/>
                <a:cs typeface="Arial"/>
                <a:sym typeface="Arial"/>
                <a:hlinkClick r:id="rId5">
                  <a:extLst>
                    <a:ext uri="{A12FA001-AC4F-418D-AE19-62706E023703}">
                      <ahyp:hlinkClr val="tx"/>
                    </a:ext>
                  </a:extLst>
                </a:hlinkClick>
              </a:rPr>
              <a:t>popular distribution catalog</a:t>
            </a:r>
            <a:r>
              <a:rPr b="0" lang="en-US" sz="1200" strike="noStrike">
                <a:solidFill>
                  <a:srgbClr val="000000"/>
                </a:solidFill>
                <a:latin typeface="Arial"/>
                <a:ea typeface="Arial"/>
                <a:cs typeface="Arial"/>
                <a:sym typeface="Arial"/>
              </a:rPr>
              <a:t> looks most similar to how they believe their data source behaves.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3) Kernel density without assumptions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MLE or method of moment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Or kernel density estimation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Or use bootstrap</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 need to read Tom’s lectures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1332" name="Google Shape;1332;p14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14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0" name="Google Shape;1340;p14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4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8" name="Google Shape;1348;p14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On the plus side, named distributions come with neat PDFs and a bunch of calculations pre-done for you.</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On the minus side, your application might not fit anything in a catalog. Thanks for the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empirical</a:t>
            </a:r>
            <a:r>
              <a:rPr b="0" lang="en-US" sz="1200" strike="noStrike">
                <a:solidFill>
                  <a:srgbClr val="000000"/>
                </a:solidFill>
                <a:latin typeface="Arial"/>
                <a:ea typeface="Arial"/>
                <a:cs typeface="Arial"/>
                <a:sym typeface="Arial"/>
              </a:rPr>
              <a:t> option.</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For the empirical,  I think it may be hard to generalize.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Many items, ex. Bin size can make results unpredictable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Check the medium article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349" name="Google Shape;1349;p14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4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7" name="Google Shape;1357;p14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Imagine u r in an algebra exam.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U have a formula sheet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W see the questions and u want to answer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What to do?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Check the questions and see which one of them fits in ur sheet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Then answer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Or u can invent or derive a formula</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Which needs time, validation, etc.. </a:t>
            </a:r>
            <a:endParaRPr b="0" sz="2000" strike="noStrike">
              <a:latin typeface="Arial"/>
              <a:ea typeface="Arial"/>
              <a:cs typeface="Arial"/>
              <a:sym typeface="Arial"/>
            </a:endParaRPr>
          </a:p>
        </p:txBody>
      </p:sp>
      <p:sp>
        <p:nvSpPr>
          <p:cNvPr id="1358" name="Google Shape;1358;p14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149: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8" name="Google Shape;1368;p149: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480" lvl="0" marL="216000" rtl="0" algn="l">
              <a:lnSpc>
                <a:spcPct val="100000"/>
              </a:lnSpc>
              <a:spcBef>
                <a:spcPts val="0"/>
              </a:spcBef>
              <a:spcAft>
                <a:spcPts val="0"/>
              </a:spcAft>
              <a:buNone/>
            </a:pPr>
            <a:r>
              <a:rPr b="0" lang="en-US" sz="2000" strike="noStrike">
                <a:latin typeface="Arial"/>
                <a:ea typeface="Arial"/>
                <a:cs typeface="Arial"/>
                <a:sym typeface="Arial"/>
              </a:rPr>
              <a:t>If we have our data, and we have assumed a popular distribution. Why not start plotting?</a:t>
            </a:r>
            <a:endParaRPr b="0" sz="2000" strike="noStrike">
              <a:latin typeface="Arial"/>
              <a:ea typeface="Arial"/>
              <a:cs typeface="Arial"/>
              <a:sym typeface="Arial"/>
            </a:endParaRPr>
          </a:p>
          <a:p>
            <a:pPr indent="-21348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48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48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Let’s be honest — the insights aren’t exactly leaping off the page. That’s why we tend to prefer asking questions about specific parameters of interest to us. In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statistics</a:t>
            </a:r>
            <a:r>
              <a:rPr b="0" lang="en-US" sz="1200" strike="noStrike">
                <a:solidFill>
                  <a:srgbClr val="000000"/>
                </a:solidFill>
                <a:latin typeface="Arial"/>
                <a:ea typeface="Arial"/>
                <a:cs typeface="Arial"/>
                <a:sym typeface="Arial"/>
              </a:rPr>
              <a:t>, parameters summarize </a:t>
            </a:r>
            <a:r>
              <a:rPr b="0" lang="en-US" sz="1200" u="sng" strike="noStrike">
                <a:solidFill>
                  <a:srgbClr val="000000"/>
                </a:solidFill>
                <a:latin typeface="Arial"/>
                <a:ea typeface="Arial"/>
                <a:cs typeface="Arial"/>
                <a:sym typeface="Arial"/>
                <a:hlinkClick r:id="rId3">
                  <a:extLst>
                    <a:ext uri="{A12FA001-AC4F-418D-AE19-62706E023703}">
                      <ahyp:hlinkClr val="tx"/>
                    </a:ext>
                  </a:extLst>
                </a:hlinkClick>
              </a:rPr>
              <a:t>population</a:t>
            </a:r>
            <a:r>
              <a:rPr b="0" lang="en-US" sz="1200" strike="noStrike">
                <a:solidFill>
                  <a:srgbClr val="000000"/>
                </a:solidFill>
                <a:latin typeface="Arial"/>
                <a:ea typeface="Arial"/>
                <a:cs typeface="Arial"/>
                <a:sym typeface="Arial"/>
              </a:rPr>
              <a:t>s or distributions. For example, if you’re asking whether the distribution peaks at zero, you’re asking about the location of its mode (a parameter). If you’re asking how fat the distribution is, you’re asking about its variance (another parameter). In a moment, I’ll take you on a tour of a few of my favorite parameters.</a:t>
            </a:r>
            <a:endParaRPr b="0" sz="1200" strike="noStrike">
              <a:latin typeface="Arial"/>
              <a:ea typeface="Arial"/>
              <a:cs typeface="Arial"/>
              <a:sym typeface="Arial"/>
            </a:endParaRPr>
          </a:p>
        </p:txBody>
      </p:sp>
      <p:sp>
        <p:nvSpPr>
          <p:cNvPr id="1369" name="Google Shape;1369;p149: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6: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16: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In that case, your sample isn’t </a:t>
            </a:r>
            <a:r>
              <a:rPr b="0" i="1" lang="en-US" sz="1200" strike="noStrike">
                <a:solidFill>
                  <a:srgbClr val="000000"/>
                </a:solidFill>
                <a:latin typeface="Arial"/>
                <a:ea typeface="Arial"/>
                <a:cs typeface="Arial"/>
                <a:sym typeface="Arial"/>
              </a:rPr>
              <a:t>representative </a:t>
            </a:r>
            <a:r>
              <a:rPr b="0" lang="en-US" sz="1200" strike="noStrike">
                <a:solidFill>
                  <a:srgbClr val="000000"/>
                </a:solidFill>
                <a:latin typeface="Arial"/>
                <a:ea typeface="Arial"/>
                <a:cs typeface="Arial"/>
                <a:sym typeface="Arial"/>
              </a:rPr>
              <a:t>of your population… which makes your conclusions untrustworthy.</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If your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population of interest</a:t>
            </a:r>
            <a:r>
              <a:rPr b="0" lang="en-US" sz="1200" strike="noStrike">
                <a:solidFill>
                  <a:srgbClr val="000000"/>
                </a:solidFill>
                <a:latin typeface="Arial"/>
                <a:ea typeface="Arial"/>
                <a:cs typeface="Arial"/>
                <a:sym typeface="Arial"/>
              </a:rPr>
              <a:t> is </a:t>
            </a:r>
            <a:r>
              <a:rPr b="0" i="1" lang="en-US" sz="1200" strike="noStrike">
                <a:solidFill>
                  <a:srgbClr val="000000"/>
                </a:solidFill>
                <a:latin typeface="Arial"/>
                <a:ea typeface="Arial"/>
                <a:cs typeface="Arial"/>
                <a:sym typeface="Arial"/>
              </a:rPr>
              <a:t>all </a:t>
            </a:r>
            <a:r>
              <a:rPr b="0" lang="en-US" sz="1200" strike="noStrike">
                <a:solidFill>
                  <a:srgbClr val="000000"/>
                </a:solidFill>
                <a:latin typeface="Arial"/>
                <a:ea typeface="Arial"/>
                <a:cs typeface="Arial"/>
                <a:sym typeface="Arial"/>
              </a:rPr>
              <a:t>New York City residents, then you don’t have a </a:t>
            </a:r>
            <a:r>
              <a:rPr b="0" lang="en-US" sz="1200" u="sng" strike="noStrike">
                <a:solidFill>
                  <a:srgbClr val="000000"/>
                </a:solidFill>
                <a:latin typeface="Arial"/>
                <a:ea typeface="Arial"/>
                <a:cs typeface="Arial"/>
                <a:sym typeface="Arial"/>
                <a:hlinkClick r:id="rId3">
                  <a:extLst>
                    <a:ext uri="{A12FA001-AC4F-418D-AE19-62706E023703}">
                      <ahyp:hlinkClr val="tx"/>
                    </a:ext>
                  </a:extLst>
                </a:hlinkClick>
              </a:rPr>
              <a:t>random sample</a:t>
            </a:r>
            <a:r>
              <a:rPr b="0" lang="en-US" sz="1200" strike="noStrike">
                <a:solidFill>
                  <a:srgbClr val="000000"/>
                </a:solidFill>
                <a:latin typeface="Arial"/>
                <a:ea typeface="Arial"/>
                <a:cs typeface="Arial"/>
                <a:sym typeface="Arial"/>
              </a:rPr>
              <a:t> (SRS) unless </a:t>
            </a:r>
            <a:r>
              <a:rPr b="0" i="1" lang="en-US" sz="1200" strike="noStrike">
                <a:solidFill>
                  <a:srgbClr val="000000"/>
                </a:solidFill>
                <a:latin typeface="Arial"/>
                <a:ea typeface="Arial"/>
                <a:cs typeface="Arial"/>
                <a:sym typeface="Arial"/>
              </a:rPr>
              <a:t>every</a:t>
            </a:r>
            <a:r>
              <a:rPr b="0" lang="en-US" sz="1200" strike="noStrike">
                <a:solidFill>
                  <a:srgbClr val="000000"/>
                </a:solidFill>
                <a:latin typeface="Arial"/>
                <a:ea typeface="Arial"/>
                <a:cs typeface="Arial"/>
                <a:sym typeface="Arial"/>
              </a:rPr>
              <a:t> single New York City resident has equal probability of being included. Is that requirement met by the NY antibody study? Definitely not.</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280" name="Google Shape;280;p16: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15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8" name="Google Shape;1378;p15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If you look at the function above, you’ll notice that there are some Greek letters in there: μ and 𝜎.*** These are special parameters for this distribution; until we replace them with numbers, we’re not ready to plot anything. Without them, all we can do is get a vague sense of the abstract shape of the distribution, like so:</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br>
              <a:rPr lang="en-US"/>
            </a:b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379" name="Google Shape;1379;p15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5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7" name="Google Shape;1387;p15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Aren’t all of these are normal distributions?</a:t>
            </a:r>
            <a:endParaRPr b="0" sz="2000" strike="noStrike">
              <a:latin typeface="Arial"/>
              <a:ea typeface="Arial"/>
              <a:cs typeface="Arial"/>
              <a:sym typeface="Arial"/>
            </a:endParaRPr>
          </a:p>
        </p:txBody>
      </p:sp>
      <p:sp>
        <p:nvSpPr>
          <p:cNvPr id="1388" name="Google Shape;1388;p15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52: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6" name="Google Shape;1396;p152: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There’s plenty more Greek to enjoy, since other distributions use other characters for their special quantities.</a:t>
            </a:r>
            <a:endParaRPr b="0" sz="1200" strike="noStrike">
              <a:latin typeface="Arial"/>
              <a:ea typeface="Arial"/>
              <a:cs typeface="Arial"/>
              <a:sym typeface="Arial"/>
            </a:endParaRPr>
          </a:p>
        </p:txBody>
      </p:sp>
      <p:sp>
        <p:nvSpPr>
          <p:cNvPr id="1397" name="Google Shape;1397;p152: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5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7" name="Google Shape;1407;p15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5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5" name="Google Shape;1415;p15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Getting to know probability distributions | by Cassie Kozyrkov | Mar, 2021 | Towards Data Science</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https://towardsdatascience.com/getting-to-know-probability-distributions-cc1dd1e2f22b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416" name="Google Shape;1416;p15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15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24" name="Google Shape;1424;p15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15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2" name="Google Shape;1432;p15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5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9" name="Google Shape;1439;p15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15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6" name="Google Shape;1446;p15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Zprojects/ran/starting 2020-2-15/requiredanalysisforpatientcost/new_tasks.Rmd</a:t>
            </a:r>
            <a:endParaRPr b="0" sz="2000" strike="noStrike">
              <a:latin typeface="Arial"/>
              <a:ea typeface="Arial"/>
              <a:cs typeface="Arial"/>
              <a:sym typeface="Arial"/>
            </a:endParaRPr>
          </a:p>
        </p:txBody>
      </p:sp>
      <p:sp>
        <p:nvSpPr>
          <p:cNvPr id="1447" name="Google Shape;1447;p15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15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3" name="Google Shape;1453;p15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7: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 name="Google Shape;287;p17: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88" name="Google Shape;288;p17: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6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9" name="Google Shape;1459;p16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which_test_flowchart.png (6131×2669)</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https://onishlab.colostate.edu/wp-content/uploads/2019/07/which_test_flowchart.png </a:t>
            </a:r>
            <a:endParaRPr b="0" sz="2000" strike="noStrike">
              <a:latin typeface="Arial"/>
              <a:ea typeface="Arial"/>
              <a:cs typeface="Arial"/>
              <a:sym typeface="Arial"/>
            </a:endParaRPr>
          </a:p>
        </p:txBody>
      </p:sp>
      <p:sp>
        <p:nvSpPr>
          <p:cNvPr id="1460" name="Google Shape;1460;p16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16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7" name="Google Shape;1467;p16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Look at mean and median for both males and female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Look how females are right skewed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GraphPad Prism 9 Statistics Guide - The Mann-Whitney test doesn't really compare medians</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https://www.graphpad.com/guides/prism/latest/statistics/stat_nonparametric_tests_dont_compa.htm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468" name="Google Shape;1468;p16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16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6" name="Google Shape;1476;p16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16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5" name="Google Shape;1485;p16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84f1de8370_1_16: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184f1de8370_1_16: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92" name="Google Shape;1492;g184f1de8370_1_16: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16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97" name="Google Shape;1497;p16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8: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p18: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One pragmatic quick fix for undercoverage bias is to settle for a less ambitious population definition. Instead of trying to make inferences about “all NYC residents” you could choose instead to talk about “all NYC residents </a:t>
            </a:r>
            <a:r>
              <a:rPr b="0" i="1" lang="en-US" sz="1200" strike="noStrike">
                <a:solidFill>
                  <a:srgbClr val="000000"/>
                </a:solidFill>
                <a:latin typeface="Arial"/>
                <a:ea typeface="Arial"/>
                <a:cs typeface="Arial"/>
                <a:sym typeface="Arial"/>
              </a:rPr>
              <a:t>who go outside</a:t>
            </a:r>
            <a:r>
              <a:rPr b="0" lang="en-US" sz="1200" strike="noStrike">
                <a:solidFill>
                  <a:srgbClr val="000000"/>
                </a:solidFill>
                <a:latin typeface="Arial"/>
                <a:ea typeface="Arial"/>
                <a:cs typeface="Arial"/>
                <a:sym typeface="Arial"/>
              </a:rPr>
              <a:t>” — problem solved!</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297" name="Google Shape;297;p18: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9: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p19: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Let’s see how the data were gathered. The study tested people “at grocery and big-box stores.” If you’d like increase your probability of exposure, where do you go? To places with a higher density of people, like grocery and big-box stores. Where was the study done? Yup.</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306" name="Google Shape;306;p19: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0: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p20: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How about if you really, really, really want to get the virus? You might go to grocery and big-box stores frequently… more frequently than someone who’s trying to reduce their probability of infection. Of these two kinds of people, which kind of person would be more likely to have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COVID-19</a:t>
            </a:r>
            <a:r>
              <a:rPr b="0" lang="en-US" sz="1200" strike="noStrike">
                <a:solidFill>
                  <a:srgbClr val="000000"/>
                </a:solidFill>
                <a:latin typeface="Arial"/>
                <a:ea typeface="Arial"/>
                <a:cs typeface="Arial"/>
                <a:sym typeface="Arial"/>
              </a:rPr>
              <a:t> antibodies? Which do you think would be more likely to be in the right place at the right time to participate in the study? Hello, selection bias!</a:t>
            </a:r>
            <a:endParaRPr b="0" sz="1200" strike="noStrike">
              <a:latin typeface="Arial"/>
              <a:ea typeface="Arial"/>
              <a:cs typeface="Arial"/>
              <a:sym typeface="Arial"/>
            </a:endParaRPr>
          </a:p>
        </p:txBody>
      </p:sp>
      <p:sp>
        <p:nvSpPr>
          <p:cNvPr id="316" name="Google Shape;316;p20: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 name="Google Shape;179;p3: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80" name="Google Shape;180;p3: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21: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volunteer bias   because he suspects he was infected, or currently infected </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 </a:t>
            </a:r>
            <a:endParaRPr b="0" sz="1200" strike="noStrike">
              <a:latin typeface="Arial"/>
              <a:ea typeface="Arial"/>
              <a:cs typeface="Arial"/>
              <a:sym typeface="Arial"/>
            </a:endParaRPr>
          </a:p>
        </p:txBody>
      </p:sp>
      <p:sp>
        <p:nvSpPr>
          <p:cNvPr id="324" name="Google Shape;324;p21: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2: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2" name="Google Shape;332;p22: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Biased archers have it easy — if you keep hitting the target above the center, at least you can see it and make adjustments. Researchers with selection bias aren’t so lucky. Selection bias means all your results are wrong and you </a:t>
            </a:r>
            <a:r>
              <a:rPr b="0" i="1" lang="en-US" sz="1200" strike="noStrike">
                <a:solidFill>
                  <a:srgbClr val="000000"/>
                </a:solidFill>
                <a:latin typeface="Arial"/>
                <a:ea typeface="Arial"/>
                <a:cs typeface="Arial"/>
                <a:sym typeface="Arial"/>
              </a:rPr>
              <a:t>don’t know how wrong</a:t>
            </a:r>
            <a:r>
              <a:rPr b="0" lang="en-US" sz="1200" strike="noStrike">
                <a:solidFill>
                  <a:srgbClr val="000000"/>
                </a:solidFill>
                <a:latin typeface="Arial"/>
                <a:ea typeface="Arial"/>
                <a:cs typeface="Arial"/>
                <a:sym typeface="Arial"/>
              </a:rPr>
              <a:t>.</a:t>
            </a:r>
            <a:endParaRPr b="0" sz="1200" strike="noStrike">
              <a:latin typeface="Arial"/>
              <a:ea typeface="Arial"/>
              <a:cs typeface="Arial"/>
              <a:sym typeface="Arial"/>
            </a:endParaRPr>
          </a:p>
        </p:txBody>
      </p:sp>
      <p:sp>
        <p:nvSpPr>
          <p:cNvPr id="333" name="Google Shape;333;p22: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0" name="Google Shape;340;p2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4: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24: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2000" strike="noStrike">
                <a:latin typeface="Arial"/>
                <a:ea typeface="Arial"/>
                <a:cs typeface="Arial"/>
                <a:sym typeface="Arial"/>
              </a:rPr>
              <a:t>Is this enough? </a:t>
            </a:r>
            <a:endParaRPr b="0" sz="2000" strike="noStrike">
              <a:latin typeface="Arial"/>
              <a:ea typeface="Arial"/>
              <a:cs typeface="Arial"/>
              <a:sym typeface="Arial"/>
            </a:endParaRPr>
          </a:p>
        </p:txBody>
      </p:sp>
      <p:sp>
        <p:nvSpPr>
          <p:cNvPr id="348" name="Google Shape;348;p24: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25: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1" i="1" lang="en-US" sz="1200" strike="noStrike">
                <a:solidFill>
                  <a:srgbClr val="000000"/>
                </a:solidFill>
                <a:latin typeface="Arial"/>
                <a:ea typeface="Arial"/>
                <a:cs typeface="Arial"/>
                <a:sym typeface="Arial"/>
              </a:rPr>
              <a:t>information bias </a:t>
            </a:r>
            <a:r>
              <a:rPr b="0" lang="en-US" sz="1200" strike="noStrike">
                <a:solidFill>
                  <a:srgbClr val="000000"/>
                </a:solidFill>
                <a:latin typeface="Arial"/>
                <a:ea typeface="Arial"/>
                <a:cs typeface="Arial"/>
                <a:sym typeface="Arial"/>
              </a:rPr>
              <a:t>occurs when measurements are systematically incorrect.</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Have u heard of PCR sensitivity? </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What if they only detect antibodies above a strict threshold to avoid false alarms?</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356" name="Google Shape;356;p25: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6: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7" name="Google Shape;367;p26: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68" name="Google Shape;368;p26: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7: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7" name="Google Shape;377;p27: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2000" strike="noStrike">
                <a:latin typeface="Arial"/>
                <a:ea typeface="Arial"/>
                <a:cs typeface="Arial"/>
                <a:sym typeface="Arial"/>
              </a:rPr>
              <a:t>Exposure rate : we know Nothing</a:t>
            </a:r>
            <a:endParaRPr b="0" sz="2000" strike="noStrike">
              <a:latin typeface="Arial"/>
              <a:ea typeface="Arial"/>
              <a:cs typeface="Arial"/>
              <a:sym typeface="Arial"/>
            </a:endParaRPr>
          </a:p>
        </p:txBody>
      </p:sp>
      <p:sp>
        <p:nvSpPr>
          <p:cNvPr id="378" name="Google Shape;378;p27: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8: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28: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2000" strike="noStrike">
                <a:latin typeface="Arial"/>
                <a:ea typeface="Arial"/>
                <a:cs typeface="Arial"/>
                <a:sym typeface="Arial"/>
              </a:rPr>
              <a:t>What we know for sure?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 Some people at grocery and big box stores got an exciting readout from something called an antibody test.</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385" name="Google Shape;385;p28: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9: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29: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To be fair to Business Insider, I think they did a pretty good job of reporting. They even called the results “preliminary” and mentioned some of the same sampling issues I talked about. Kudos! These are the same properly-cautious noises originally made by the governor of NY and the team who ran the study. I have no beef with them either. Instead, my complaint is with the broken telephone game that the rest of the internet is playing.</a:t>
            </a:r>
            <a:endParaRPr b="0" sz="1200" strike="noStrike">
              <a:latin typeface="Arial"/>
              <a:ea typeface="Arial"/>
              <a:cs typeface="Arial"/>
              <a:sym typeface="Arial"/>
            </a:endParaRPr>
          </a:p>
        </p:txBody>
      </p:sp>
      <p:sp>
        <p:nvSpPr>
          <p:cNvPr id="392" name="Google Shape;392;p29: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0: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8" name="Google Shape;398;p30: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Instead, my complaint is with the broken telephone game that the rest of the internet is playing.</a:t>
            </a:r>
            <a:endParaRPr b="0" sz="1200" strike="noStrike">
              <a:latin typeface="Arial"/>
              <a:ea typeface="Arial"/>
              <a:cs typeface="Arial"/>
              <a:sym typeface="Arial"/>
            </a:endParaRPr>
          </a:p>
        </p:txBody>
      </p:sp>
      <p:sp>
        <p:nvSpPr>
          <p:cNvPr id="399" name="Google Shape;399;p30: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6" name="Google Shape;186;p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1: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7" name="Google Shape;407;p31: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2000" strike="noStrike">
                <a:latin typeface="Arial"/>
                <a:ea typeface="Arial"/>
                <a:cs typeface="Arial"/>
                <a:sym typeface="Arial"/>
              </a:rPr>
              <a:t>What most frequently occurs on whatsapp?</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2000" strike="noStrike">
                <a:latin typeface="Arial"/>
                <a:ea typeface="Arial"/>
                <a:cs typeface="Arial"/>
                <a:sym typeface="Arial"/>
              </a:rPr>
              <a:t>Report the title only.</a:t>
            </a:r>
            <a:endParaRPr b="0" sz="2000" strike="noStrike">
              <a:latin typeface="Arial"/>
              <a:ea typeface="Arial"/>
              <a:cs typeface="Arial"/>
              <a:sym typeface="Arial"/>
            </a:endParaRPr>
          </a:p>
        </p:txBody>
      </p:sp>
      <p:sp>
        <p:nvSpPr>
          <p:cNvPr id="408" name="Google Shape;408;p31: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5" name="Google Shape;415;p3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3: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 name="Google Shape;422;p33: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Make pithy summaries of complicated things (e.g. to squeeze everything into a 280 character tweet).</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Prevent readers’ eyes from glazing over (e.g. journalists editorializing scientific publications).</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Persuade someone through trickery (e.g. conveniently “forgetting” to mention studies that cast doubt on the arguments you’re hoping to make).</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Feel better about their opinions (e.g. when they’re suffering from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confirmation bias</a:t>
            </a:r>
            <a:r>
              <a:rPr b="0" lang="en-US" sz="1200" strike="noStrike">
                <a:solidFill>
                  <a:srgbClr val="000000"/>
                </a:solidFill>
                <a:latin typeface="Arial"/>
                <a:ea typeface="Arial"/>
                <a:cs typeface="Arial"/>
                <a:sym typeface="Arial"/>
              </a:rPr>
              <a:t>).</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423" name="Google Shape;423;p33: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4: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 name="Google Shape;429;p34: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Unfortunately, we’re not all equally qualified to make good assumptions that lead to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useful conclusions</a:t>
            </a:r>
            <a:r>
              <a:rPr b="0" lang="en-US" sz="1200" strike="noStrike">
                <a:solidFill>
                  <a:srgbClr val="000000"/>
                </a:solidFill>
                <a:latin typeface="Arial"/>
                <a:ea typeface="Arial"/>
                <a:cs typeface="Arial"/>
                <a:sym typeface="Arial"/>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trike="noStrike">
                <a:solidFill>
                  <a:srgbClr val="000000"/>
                </a:solidFill>
                <a:latin typeface="Arial"/>
                <a:ea typeface="Arial"/>
                <a:cs typeface="Arial"/>
                <a:sym typeface="Arial"/>
              </a:rPr>
              <a:t>my</a:t>
            </a:r>
            <a:r>
              <a:rPr b="0" lang="en-US" sz="1200" strike="noStrike">
                <a:solidFill>
                  <a:srgbClr val="000000"/>
                </a:solidFill>
                <a:latin typeface="Arial"/>
                <a:ea typeface="Arial"/>
                <a:cs typeface="Arial"/>
                <a:sym typeface="Arial"/>
              </a:rPr>
              <a:t> hands.</a:t>
            </a:r>
            <a:endParaRPr b="0" sz="1200" strike="noStrike">
              <a:latin typeface="Arial"/>
              <a:ea typeface="Arial"/>
              <a:cs typeface="Arial"/>
              <a:sym typeface="Arial"/>
            </a:endParaRPr>
          </a:p>
        </p:txBody>
      </p:sp>
      <p:sp>
        <p:nvSpPr>
          <p:cNvPr id="430" name="Google Shape;430;p34: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5: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6" name="Google Shape;436;p35: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Unfortunately, we’re not all equally qualified to make good assumptions that lead to </a:t>
            </a:r>
            <a:r>
              <a:rPr b="0" lang="en-US" sz="1200" u="sng" strike="noStrike">
                <a:solidFill>
                  <a:srgbClr val="000000"/>
                </a:solidFill>
                <a:latin typeface="Arial"/>
                <a:ea typeface="Arial"/>
                <a:cs typeface="Arial"/>
                <a:sym typeface="Arial"/>
                <a:hlinkClick r:id="rId2">
                  <a:extLst>
                    <a:ext uri="{A12FA001-AC4F-418D-AE19-62706E023703}">
                      <ahyp:hlinkClr val="tx"/>
                    </a:ext>
                  </a:extLst>
                </a:hlinkClick>
              </a:rPr>
              <a:t>useful conclusions</a:t>
            </a:r>
            <a:r>
              <a:rPr b="0" lang="en-US" sz="1200" strike="noStrike">
                <a:solidFill>
                  <a:srgbClr val="000000"/>
                </a:solidFill>
                <a:latin typeface="Arial"/>
                <a:ea typeface="Arial"/>
                <a:cs typeface="Arial"/>
                <a:sym typeface="Arial"/>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b="0" i="1" lang="en-US" sz="1200" strike="noStrike">
                <a:solidFill>
                  <a:srgbClr val="000000"/>
                </a:solidFill>
                <a:latin typeface="Arial"/>
                <a:ea typeface="Arial"/>
                <a:cs typeface="Arial"/>
                <a:sym typeface="Arial"/>
              </a:rPr>
              <a:t>my</a:t>
            </a:r>
            <a:r>
              <a:rPr b="0" lang="en-US" sz="1200" strike="noStrike">
                <a:solidFill>
                  <a:srgbClr val="000000"/>
                </a:solidFill>
                <a:latin typeface="Arial"/>
                <a:ea typeface="Arial"/>
                <a:cs typeface="Arial"/>
                <a:sym typeface="Arial"/>
              </a:rPr>
              <a:t> hands.</a:t>
            </a:r>
            <a:endParaRPr b="0" sz="1200" strike="noStrike">
              <a:latin typeface="Arial"/>
              <a:ea typeface="Arial"/>
              <a:cs typeface="Arial"/>
              <a:sym typeface="Arial"/>
            </a:endParaRPr>
          </a:p>
        </p:txBody>
      </p:sp>
      <p:sp>
        <p:nvSpPr>
          <p:cNvPr id="437" name="Google Shape;437;p35: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6: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3" name="Google Shape;443;p36:notes"/>
          <p:cNvSpPr txBox="1"/>
          <p:nvPr>
            <p:ph idx="1" type="body"/>
          </p:nvPr>
        </p:nvSpPr>
        <p:spPr>
          <a:xfrm>
            <a:off x="68544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2000" strike="noStrike">
                <a:latin typeface="Arial"/>
                <a:ea typeface="Arial"/>
                <a:cs typeface="Arial"/>
                <a:sym typeface="Arial"/>
              </a:rPr>
              <a:t>Were 21% of New York City residents really infected with the novel coronavirus? | by Cassie Kozyrkov | Towards Data Science</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2000" strike="noStrike">
                <a:latin typeface="Arial"/>
                <a:ea typeface="Arial"/>
                <a:cs typeface="Arial"/>
                <a:sym typeface="Arial"/>
              </a:rPr>
              <a:t>https://towardsdatascience.com/were-21-of-new-york-city-residents-really-infected-with-covid-19-aab6ebefda0</a:t>
            </a:r>
            <a:endParaRPr b="0" sz="2000" strike="noStrike">
              <a:latin typeface="Arial"/>
              <a:ea typeface="Arial"/>
              <a:cs typeface="Arial"/>
              <a:sym typeface="Arial"/>
            </a:endParaRPr>
          </a:p>
        </p:txBody>
      </p:sp>
      <p:sp>
        <p:nvSpPr>
          <p:cNvPr id="444" name="Google Shape;444;p36: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1" name="Google Shape;451;p3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Let’s call them goldfish </a:t>
            </a:r>
            <a:endParaRPr b="0" sz="2000" strike="noStrike">
              <a:latin typeface="Arial"/>
              <a:ea typeface="Arial"/>
              <a:cs typeface="Arial"/>
              <a:sym typeface="Arial"/>
            </a:endParaRPr>
          </a:p>
        </p:txBody>
      </p:sp>
      <p:sp>
        <p:nvSpPr>
          <p:cNvPr id="452" name="Google Shape;452;p3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9" name="Google Shape;459;p3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Can gold fish in general have different colors? </a:t>
            </a:r>
            <a:endParaRPr b="0" sz="2000" strike="noStrike">
              <a:latin typeface="Arial"/>
              <a:ea typeface="Arial"/>
              <a:cs typeface="Arial"/>
              <a:sym typeface="Arial"/>
            </a:endParaRPr>
          </a:p>
        </p:txBody>
      </p:sp>
      <p:sp>
        <p:nvSpPr>
          <p:cNvPr id="460" name="Google Shape;460;p3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9: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7" name="Google Shape;467;p39: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Can a gold fish have a non-gold color ? Yes </a:t>
            </a:r>
            <a:endParaRPr b="0" sz="2000" strike="noStrike">
              <a:latin typeface="Arial"/>
              <a:ea typeface="Arial"/>
              <a:cs typeface="Arial"/>
              <a:sym typeface="Arial"/>
            </a:endParaRPr>
          </a:p>
        </p:txBody>
      </p:sp>
      <p:sp>
        <p:nvSpPr>
          <p:cNvPr id="468" name="Google Shape;468;p39: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5" name="Google Shape;475;p4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5: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2000" strike="noStrike">
                <a:latin typeface="Arial"/>
                <a:ea typeface="Arial"/>
                <a:cs typeface="Arial"/>
                <a:sym typeface="Arial"/>
              </a:rPr>
              <a:t>Get more examples </a:t>
            </a:r>
            <a:endParaRPr b="0" sz="2000" strike="noStrike">
              <a:latin typeface="Arial"/>
              <a:ea typeface="Arial"/>
              <a:cs typeface="Arial"/>
              <a:sym typeface="Arial"/>
            </a:endParaRPr>
          </a:p>
        </p:txBody>
      </p:sp>
      <p:sp>
        <p:nvSpPr>
          <p:cNvPr id="195" name="Google Shape;195;p5: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1" name="Google Shape;481;p4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7" name="Google Shape;487;p4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3: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3" name="Google Shape;493;p43: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Sine we are describing our dataset, that’s data mining or analytics or descriptive statistics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494" name="Google Shape;494;p43: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2" name="Google Shape;502;p4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Because u are certain about the answer </a:t>
            </a:r>
            <a:endParaRPr b="0" sz="2000" strike="noStrike">
              <a:latin typeface="Arial"/>
              <a:ea typeface="Arial"/>
              <a:cs typeface="Arial"/>
              <a:sym typeface="Arial"/>
            </a:endParaRPr>
          </a:p>
        </p:txBody>
      </p:sp>
      <p:sp>
        <p:nvSpPr>
          <p:cNvPr id="503" name="Google Shape;503;p4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1" name="Google Shape;511;p4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12" name="Google Shape;512;p4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6: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0" name="Google Shape;520;p46: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Is there uncertainty?</a:t>
            </a:r>
            <a:endParaRPr b="0" sz="2000" strike="noStrike">
              <a:latin typeface="Arial"/>
              <a:ea typeface="Arial"/>
              <a:cs typeface="Arial"/>
              <a:sym typeface="Arial"/>
            </a:endParaRPr>
          </a:p>
        </p:txBody>
      </p:sp>
      <p:sp>
        <p:nvSpPr>
          <p:cNvPr id="521" name="Google Shape;521;p46: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8" name="Google Shape;528;p4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5" name="Google Shape;535;p4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4" name="Google Shape;544;p4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1" name="Google Shape;551;p5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52" name="Google Shape;552;p5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 name="Google Shape;203;p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1" name="Google Shape;561;p5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62" name="Google Shape;562;p5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2" name="Google Shape;572;p5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53: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7" name="Google Shape;577;p53: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U don’t want to have PhD in stats without knowing when to use statistics</a:t>
            </a:r>
            <a:endParaRPr b="0" sz="2000" strike="noStrike">
              <a:latin typeface="Arial"/>
              <a:ea typeface="Arial"/>
              <a:cs typeface="Arial"/>
              <a:sym typeface="Arial"/>
            </a:endParaRPr>
          </a:p>
        </p:txBody>
      </p:sp>
      <p:sp>
        <p:nvSpPr>
          <p:cNvPr id="578" name="Google Shape;578;p53: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5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5" name="Google Shape;585;p5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If you’re indifferent between these hats to begin with and you get more votes for blue than orange, there’s no math in the world that should tell you to pick orange. Math isn’t magic and it doesn’t violate common sense.</a:t>
            </a:r>
            <a:endParaRPr b="0" sz="1200" strike="noStrike">
              <a:latin typeface="Arial"/>
              <a:ea typeface="Arial"/>
              <a:cs typeface="Arial"/>
              <a:sym typeface="Arial"/>
            </a:endParaRPr>
          </a:p>
        </p:txBody>
      </p:sp>
      <p:sp>
        <p:nvSpPr>
          <p:cNvPr id="586" name="Google Shape;586;p5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5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4" name="Google Shape;594;p5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The only way it makes sense to end up choosing blue is if you had a preference for the blue hat to begin with. Then you’re asking whether the evidence in favor of orange is strong enough. In other words, whether there’s enough data to change your mind. Okay, so how can you tell?</a:t>
            </a:r>
            <a:endParaRPr b="0" sz="1200" strike="noStrike">
              <a:latin typeface="Arial"/>
              <a:ea typeface="Arial"/>
              <a:cs typeface="Arial"/>
              <a:sym typeface="Arial"/>
            </a:endParaRPr>
          </a:p>
        </p:txBody>
      </p:sp>
      <p:sp>
        <p:nvSpPr>
          <p:cNvPr id="595" name="Google Shape;595;p5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6: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p56: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No!!!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Don’t waste ur time</a:t>
            </a:r>
            <a:endParaRPr b="0" sz="1200" strike="noStrike">
              <a:latin typeface="Arial"/>
              <a:ea typeface="Arial"/>
              <a:cs typeface="Arial"/>
              <a:sym typeface="Arial"/>
            </a:endParaRPr>
          </a:p>
        </p:txBody>
      </p:sp>
      <p:sp>
        <p:nvSpPr>
          <p:cNvPr id="604" name="Google Shape;604;p56: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3" name="Google Shape;613;p5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“But it could be wrong!” Of course it could be wrong, that’s what it means to be uncertain. There’s no mathemagic in the world that can make certainty out of uncertainty. Your best guess might be a mistake, but it is your </a:t>
            </a:r>
            <a:r>
              <a:rPr b="0" i="1" lang="en-US" sz="1200" strike="noStrike">
                <a:solidFill>
                  <a:srgbClr val="000000"/>
                </a:solidFill>
                <a:latin typeface="Arial"/>
                <a:ea typeface="Arial"/>
                <a:cs typeface="Arial"/>
                <a:sym typeface="Arial"/>
              </a:rPr>
              <a:t>best </a:t>
            </a:r>
            <a:r>
              <a:rPr b="0" lang="en-US" sz="1200" strike="noStrike">
                <a:solidFill>
                  <a:srgbClr val="000000"/>
                </a:solidFill>
                <a:latin typeface="Arial"/>
                <a:ea typeface="Arial"/>
                <a:cs typeface="Arial"/>
                <a:sym typeface="Arial"/>
              </a:rPr>
              <a:t>guess, which makes any other guess a worse guess and even more likely to be wrong.</a:t>
            </a:r>
            <a:endParaRPr b="0" sz="1200" strike="noStrike">
              <a:latin typeface="Arial"/>
              <a:ea typeface="Arial"/>
              <a:cs typeface="Arial"/>
              <a:sym typeface="Arial"/>
            </a:endParaRPr>
          </a:p>
        </p:txBody>
      </p:sp>
      <p:sp>
        <p:nvSpPr>
          <p:cNvPr id="614" name="Google Shape;614;p5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8: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3" name="Google Shape;623;p58: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“But it could be wrong!” Of course it could be wrong, that’s what it means to be uncertain. There’s no mathemagic in the world that can make certainty out of uncertainty. Your best guess might be a mistake, but it is your </a:t>
            </a:r>
            <a:r>
              <a:rPr b="0" i="1" lang="en-US" sz="1200" strike="noStrike">
                <a:solidFill>
                  <a:srgbClr val="000000"/>
                </a:solidFill>
                <a:latin typeface="Arial"/>
                <a:ea typeface="Arial"/>
                <a:cs typeface="Arial"/>
                <a:sym typeface="Arial"/>
              </a:rPr>
              <a:t>best </a:t>
            </a:r>
            <a:r>
              <a:rPr b="0" lang="en-US" sz="1200" strike="noStrike">
                <a:solidFill>
                  <a:srgbClr val="000000"/>
                </a:solidFill>
                <a:latin typeface="Arial"/>
                <a:ea typeface="Arial"/>
                <a:cs typeface="Arial"/>
                <a:sym typeface="Arial"/>
              </a:rPr>
              <a:t>guess, which makes any other guess a worse guess and even more likely to be wrong.</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624" name="Google Shape;624;p58: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9: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3" name="Google Shape;633;p59: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Msh far2a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This is ur best guess</a:t>
            </a:r>
            <a:endParaRPr b="0" sz="1200" strike="noStrike">
              <a:latin typeface="Arial"/>
              <a:ea typeface="Arial"/>
              <a:cs typeface="Arial"/>
              <a:sym typeface="Arial"/>
            </a:endParaRPr>
          </a:p>
        </p:txBody>
      </p:sp>
      <p:sp>
        <p:nvSpPr>
          <p:cNvPr id="634" name="Google Shape;634;p59: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3" name="Google Shape;643;p6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0" name="Google Shape;210;p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0" name="Google Shape;650;p6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2: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7" name="Google Shape;657;p62: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Don’t waste your time on statistics | by Cassie Kozyrkov | Towards Data Science</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https://towardsdatascience.com/whats-the-point-of-statistics-8163635da56c </a:t>
            </a:r>
            <a:endParaRPr b="0" sz="2000" strike="noStrike">
              <a:latin typeface="Arial"/>
              <a:ea typeface="Arial"/>
              <a:cs typeface="Arial"/>
              <a:sym typeface="Arial"/>
            </a:endParaRPr>
          </a:p>
        </p:txBody>
      </p:sp>
      <p:sp>
        <p:nvSpPr>
          <p:cNvPr id="658" name="Google Shape;658;p62: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6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5" name="Google Shape;665;p6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6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1" name="Google Shape;671;p6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8" name="Google Shape;678;p6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6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6" name="Google Shape;686;p6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6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4" name="Google Shape;694;p6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6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2" name="Google Shape;702;p6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6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0" name="Google Shape;710;p6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7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8" name="Google Shape;718;p7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8: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8: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2000" strike="noStrike">
                <a:latin typeface="Arial"/>
                <a:ea typeface="Arial"/>
                <a:cs typeface="Arial"/>
                <a:sym typeface="Arial"/>
              </a:rPr>
              <a:t>Ya3ny eh?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If lopsided results are misleading, that doesn’t necessarily mean that they were born out of the </a:t>
            </a:r>
            <a:r>
              <a:rPr b="0" i="1" lang="en-US" sz="1200" strike="noStrike">
                <a:solidFill>
                  <a:srgbClr val="000000"/>
                </a:solidFill>
                <a:latin typeface="Arial"/>
                <a:ea typeface="Arial"/>
                <a:cs typeface="Arial"/>
                <a:sym typeface="Arial"/>
              </a:rPr>
              <a:t>intent </a:t>
            </a:r>
            <a:r>
              <a:rPr b="0" lang="en-US" sz="1200" strike="noStrike">
                <a:solidFill>
                  <a:srgbClr val="000000"/>
                </a:solidFill>
                <a:latin typeface="Arial"/>
                <a:ea typeface="Arial"/>
                <a:cs typeface="Arial"/>
                <a:sym typeface="Arial"/>
              </a:rPr>
              <a:t>to mislead. Perhaps they were, perhaps they weren’t. Statistical bias can come about through negligence, ignorance, expediancy, or shenanigans.</a:t>
            </a:r>
            <a:endParaRPr b="0" sz="1200" strike="noStrike">
              <a:latin typeface="Arial"/>
              <a:ea typeface="Arial"/>
              <a:cs typeface="Arial"/>
              <a:sym typeface="Arial"/>
            </a:endParaRPr>
          </a:p>
        </p:txBody>
      </p:sp>
      <p:sp>
        <p:nvSpPr>
          <p:cNvPr id="217" name="Google Shape;217;p8: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7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6" name="Google Shape;726;p7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7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5" name="Google Shape;735;p7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7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2" name="Google Shape;742;p7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7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9" name="Google Shape;749;p7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7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6" name="Google Shape;756;p7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7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3" name="Google Shape;763;p7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7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0" name="Google Shape;770;p7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7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7" name="Google Shape;777;p7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79: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4" name="Google Shape;784;p79: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85" name="Google Shape;785;p79: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80: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3" name="Google Shape;793;p80: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94" name="Google Shape;794;p80: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9: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p9: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25" name="Google Shape;225;p9: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8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4" name="Google Shape;804;p8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805" name="Google Shape;805;p8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82: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4" name="Google Shape;814;p82: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815" name="Google Shape;815;p82: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83: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4" name="Google Shape;824;p83: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825" name="Google Shape;825;p83: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4: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4" name="Google Shape;834;p84: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Bayes theorem is not a big deal </a:t>
            </a:r>
            <a:endParaRPr b="0" sz="2000" strike="noStrike">
              <a:latin typeface="Arial"/>
              <a:ea typeface="Arial"/>
              <a:cs typeface="Arial"/>
              <a:sym typeface="Arial"/>
            </a:endParaRPr>
          </a:p>
        </p:txBody>
      </p:sp>
      <p:sp>
        <p:nvSpPr>
          <p:cNvPr id="835" name="Google Shape;835;p84: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8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2" name="Google Shape;842;p8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8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8" name="Google Shape;848;p8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87: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5" name="Google Shape;855;p87: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https://statquest.org/bayes-theorem-clearly-explained/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856" name="Google Shape;856;p87: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8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3" name="Google Shape;863;p8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8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9" name="Google Shape;869;p8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9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6" name="Google Shape;876;p9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p:nvPr>
            <p:ph idx="2" type="sldImg"/>
          </p:nvPr>
        </p:nvSpPr>
        <p:spPr>
          <a:xfrm>
            <a:off x="685800" y="1142640"/>
            <a:ext cx="5482440" cy="30823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p10:notes"/>
          <p:cNvSpPr txBox="1"/>
          <p:nvPr>
            <p:ph idx="1" type="body"/>
          </p:nvPr>
        </p:nvSpPr>
        <p:spPr>
          <a:xfrm>
            <a:off x="685800" y="4400280"/>
            <a:ext cx="5482440" cy="3596400"/>
          </a:xfrm>
          <a:prstGeom prst="rect">
            <a:avLst/>
          </a:prstGeom>
          <a:noFill/>
          <a:ln>
            <a:noFill/>
          </a:ln>
        </p:spPr>
        <p:txBody>
          <a:bodyPr anchorCtr="0" anchor="t" bIns="0" lIns="0" spcFirstLastPara="1" rIns="0" wrap="square" tIns="0">
            <a:noAutofit/>
          </a:bodyPr>
          <a:lstStyle/>
          <a:p>
            <a:pPr indent="-212400"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High bias doesn’t mean you’re shooting all over the place (that’s high variance), but may cause a perfect archer hit below the bullseye all the time.</a:t>
            </a:r>
            <a:endParaRPr b="0" sz="1200" strike="noStrike">
              <a:latin typeface="Arial"/>
              <a:ea typeface="Arial"/>
              <a:cs typeface="Arial"/>
              <a:sym typeface="Arial"/>
            </a:endParaRPr>
          </a:p>
          <a:p>
            <a:pPr indent="-212400" lvl="0" marL="216000" rtl="0" algn="l">
              <a:lnSpc>
                <a:spcPct val="100000"/>
              </a:lnSpc>
              <a:spcBef>
                <a:spcPts val="0"/>
              </a:spcBef>
              <a:spcAft>
                <a:spcPts val="0"/>
              </a:spcAft>
              <a:buNone/>
            </a:pPr>
            <a:br>
              <a:rPr lang="en-US"/>
            </a:br>
            <a:endParaRPr b="0" sz="1200" strike="noStrike">
              <a:latin typeface="Arial"/>
              <a:ea typeface="Arial"/>
              <a:cs typeface="Arial"/>
              <a:sym typeface="Arial"/>
            </a:endParaRPr>
          </a:p>
        </p:txBody>
      </p:sp>
      <p:sp>
        <p:nvSpPr>
          <p:cNvPr id="234" name="Google Shape;234;p10:notes"/>
          <p:cNvSpPr/>
          <p:nvPr/>
        </p:nvSpPr>
        <p:spPr>
          <a:xfrm>
            <a:off x="3884400" y="8685000"/>
            <a:ext cx="2967840" cy="4546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91: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8" name="Google Shape;888;p91: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889" name="Google Shape;889;p91: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9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9" name="Google Shape;899;p9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84f1de8370_1_1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5" name="Google Shape;905;g184f1de8370_1_1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93: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2" name="Google Shape;912;p93: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2000" strike="noStrike">
                <a:latin typeface="Arial"/>
                <a:ea typeface="Arial"/>
                <a:cs typeface="Arial"/>
                <a:sym typeface="Arial"/>
              </a:rPr>
              <a:t>humor - What is your favorite "data analysis" cartoon? - Cross Validated</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latin typeface="Arial"/>
                <a:ea typeface="Arial"/>
                <a:cs typeface="Arial"/>
                <a:sym typeface="Arial"/>
              </a:rPr>
              <a:t>https://stats.stackexchange.com/questions/423/what-is-your-favorite-data-analysis-cartoon/38295#38295</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But if you know that "there is a bomb" (yours) in the plane, which we may call event AA, and you are willing to accept that the "existence of a second bomb" (event BB) is independent of AA, then P(B∣A)=P(B)=1/1000P(B∣A)=P(B)=1/1000. Always condition on what you know. And yeah, I deserve a −1−1 for screwing a good joke</a:t>
            </a:r>
            <a:endParaRPr b="0" sz="1200" strike="noStrike">
              <a:latin typeface="Arial"/>
              <a:ea typeface="Arial"/>
              <a:cs typeface="Arial"/>
              <a:sym typeface="Arial"/>
            </a:endParaRPr>
          </a:p>
        </p:txBody>
      </p:sp>
      <p:sp>
        <p:nvSpPr>
          <p:cNvPr id="913" name="Google Shape;913;p93: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9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0" name="Google Shape;920;p9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95:notes"/>
          <p:cNvSpPr/>
          <p:nvPr>
            <p:ph idx="2" type="sldImg"/>
          </p:nvPr>
        </p:nvSpPr>
        <p:spPr>
          <a:xfrm>
            <a:off x="685800" y="1143000"/>
            <a:ext cx="5483160" cy="30830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7" name="Google Shape;927;p95:notes"/>
          <p:cNvSpPr txBox="1"/>
          <p:nvPr>
            <p:ph idx="1" type="body"/>
          </p:nvPr>
        </p:nvSpPr>
        <p:spPr>
          <a:xfrm>
            <a:off x="685800" y="4400640"/>
            <a:ext cx="5483160" cy="3597120"/>
          </a:xfrm>
          <a:prstGeom prst="rect">
            <a:avLst/>
          </a:prstGeom>
          <a:noFill/>
          <a:ln>
            <a:noFill/>
          </a:ln>
        </p:spPr>
        <p:txBody>
          <a:bodyPr anchorCtr="0" anchor="t" bIns="0" lIns="0" spcFirstLastPara="1" rIns="0" wrap="square" tIns="0">
            <a:noAutofit/>
          </a:bodyPr>
          <a:lstStyle/>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Greetings new recruits! Welcome to the training camp for gladiators</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Be warned! One in three of you does not survive the training</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1200" strike="noStrike">
                <a:solidFill>
                  <a:srgbClr val="000000"/>
                </a:solidFill>
                <a:latin typeface="Arial"/>
                <a:ea typeface="Arial"/>
                <a:cs typeface="Arial"/>
                <a:sym typeface="Arial"/>
              </a:rPr>
              <a:t>33.3% ... That's not so bad</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humor - What is your favorite "data analysis" cartoon? - Cross Validated</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https://stats.stackexchange.com/questions/423/what-is-your-favorite-data-analysis-cartoon/38295#38295</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As a pointer to why we should think about </a:t>
            </a:r>
            <a:r>
              <a:rPr b="0" i="1" lang="en-US" sz="2000" strike="noStrike">
                <a:solidFill>
                  <a:srgbClr val="000000"/>
                </a:solidFill>
                <a:latin typeface="Arial"/>
                <a:ea typeface="Arial"/>
                <a:cs typeface="Arial"/>
                <a:sym typeface="Arial"/>
              </a:rPr>
              <a:t>conditional</a:t>
            </a:r>
            <a:r>
              <a:rPr b="0" lang="en-US" sz="2000" strike="noStrike">
                <a:solidFill>
                  <a:srgbClr val="000000"/>
                </a:solidFill>
                <a:latin typeface="Arial"/>
                <a:ea typeface="Arial"/>
                <a:cs typeface="Arial"/>
                <a:sym typeface="Arial"/>
              </a:rPr>
              <a:t> probabilities (and from then on, to why tools like logistic regression are useful for predicting risk) this is an excellent cartoon. </a:t>
            </a:r>
            <a:endParaRPr b="0" sz="2000" strike="noStrike">
              <a:latin typeface="Arial"/>
              <a:ea typeface="Arial"/>
              <a:cs typeface="Arial"/>
              <a:sym typeface="Arial"/>
            </a:endParaRPr>
          </a:p>
          <a:p>
            <a:pPr indent="-21311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928" name="Google Shape;928;p95:notes"/>
          <p:cNvSpPr/>
          <p:nvPr/>
        </p:nvSpPr>
        <p:spPr>
          <a:xfrm>
            <a:off x="3884760" y="8685360"/>
            <a:ext cx="2968560" cy="4554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9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5" name="Google Shape;935;p9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9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2" name="Google Shape;942;p9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9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9" name="Google Shape;949;p9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9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6" name="Google Shape;956;p9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8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9"/>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89"/>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19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90"/>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90"/>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90"/>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90"/>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19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91"/>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91"/>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91"/>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91"/>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91"/>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91"/>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9" name="Shape 69"/>
        <p:cNvGrpSpPr/>
        <p:nvPr/>
      </p:nvGrpSpPr>
      <p:grpSpPr>
        <a:xfrm>
          <a:off x="0" y="0"/>
          <a:ext cx="0" cy="0"/>
          <a:chOff x="0" y="0"/>
          <a:chExt cx="0" cy="0"/>
        </a:xfrm>
      </p:grpSpPr>
      <p:sp>
        <p:nvSpPr>
          <p:cNvPr id="70" name="Google Shape;70;p19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92"/>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2" name="Shape 72"/>
        <p:cNvGrpSpPr/>
        <p:nvPr/>
      </p:nvGrpSpPr>
      <p:grpSpPr>
        <a:xfrm>
          <a:off x="0" y="0"/>
          <a:ext cx="0" cy="0"/>
          <a:chOff x="0" y="0"/>
          <a:chExt cx="0" cy="0"/>
        </a:xfrm>
      </p:grpSpPr>
      <p:sp>
        <p:nvSpPr>
          <p:cNvPr id="73" name="Google Shape;73;p19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93"/>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5" name="Shape 75"/>
        <p:cNvGrpSpPr/>
        <p:nvPr/>
      </p:nvGrpSpPr>
      <p:grpSpPr>
        <a:xfrm>
          <a:off x="0" y="0"/>
          <a:ext cx="0" cy="0"/>
          <a:chOff x="0" y="0"/>
          <a:chExt cx="0" cy="0"/>
        </a:xfrm>
      </p:grpSpPr>
      <p:sp>
        <p:nvSpPr>
          <p:cNvPr id="76" name="Google Shape;76;p19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94"/>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 name="Google Shape;78;p194"/>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9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1" name="Shape 81"/>
        <p:cNvGrpSpPr/>
        <p:nvPr/>
      </p:nvGrpSpPr>
      <p:grpSpPr>
        <a:xfrm>
          <a:off x="0" y="0"/>
          <a:ext cx="0" cy="0"/>
          <a:chOff x="0" y="0"/>
          <a:chExt cx="0" cy="0"/>
        </a:xfrm>
      </p:grpSpPr>
      <p:sp>
        <p:nvSpPr>
          <p:cNvPr id="82" name="Google Shape;82;p196"/>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3" name="Shape 83"/>
        <p:cNvGrpSpPr/>
        <p:nvPr/>
      </p:nvGrpSpPr>
      <p:grpSpPr>
        <a:xfrm>
          <a:off x="0" y="0"/>
          <a:ext cx="0" cy="0"/>
          <a:chOff x="0" y="0"/>
          <a:chExt cx="0" cy="0"/>
        </a:xfrm>
      </p:grpSpPr>
      <p:sp>
        <p:nvSpPr>
          <p:cNvPr id="84" name="Google Shape;84;p19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97"/>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197"/>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197"/>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 name="Shape 16"/>
        <p:cNvGrpSpPr/>
        <p:nvPr/>
      </p:nvGrpSpPr>
      <p:grpSpPr>
        <a:xfrm>
          <a:off x="0" y="0"/>
          <a:ext cx="0" cy="0"/>
          <a:chOff x="0" y="0"/>
          <a:chExt cx="0" cy="0"/>
        </a:xfrm>
      </p:grpSpPr>
      <p:sp>
        <p:nvSpPr>
          <p:cNvPr id="17" name="Google Shape;17;p18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81"/>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8" name="Shape 88"/>
        <p:cNvGrpSpPr/>
        <p:nvPr/>
      </p:nvGrpSpPr>
      <p:grpSpPr>
        <a:xfrm>
          <a:off x="0" y="0"/>
          <a:ext cx="0" cy="0"/>
          <a:chOff x="0" y="0"/>
          <a:chExt cx="0" cy="0"/>
        </a:xfrm>
      </p:grpSpPr>
      <p:sp>
        <p:nvSpPr>
          <p:cNvPr id="89" name="Google Shape;89;p19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98"/>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198"/>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198"/>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3" name="Shape 93"/>
        <p:cNvGrpSpPr/>
        <p:nvPr/>
      </p:nvGrpSpPr>
      <p:grpSpPr>
        <a:xfrm>
          <a:off x="0" y="0"/>
          <a:ext cx="0" cy="0"/>
          <a:chOff x="0" y="0"/>
          <a:chExt cx="0" cy="0"/>
        </a:xfrm>
      </p:grpSpPr>
      <p:sp>
        <p:nvSpPr>
          <p:cNvPr id="94" name="Google Shape;94;p19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99"/>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199"/>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199"/>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8" name="Shape 98"/>
        <p:cNvGrpSpPr/>
        <p:nvPr/>
      </p:nvGrpSpPr>
      <p:grpSpPr>
        <a:xfrm>
          <a:off x="0" y="0"/>
          <a:ext cx="0" cy="0"/>
          <a:chOff x="0" y="0"/>
          <a:chExt cx="0" cy="0"/>
        </a:xfrm>
      </p:grpSpPr>
      <p:sp>
        <p:nvSpPr>
          <p:cNvPr id="99" name="Google Shape;99;p20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00"/>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00"/>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2" name="Shape 102"/>
        <p:cNvGrpSpPr/>
        <p:nvPr/>
      </p:nvGrpSpPr>
      <p:grpSpPr>
        <a:xfrm>
          <a:off x="0" y="0"/>
          <a:ext cx="0" cy="0"/>
          <a:chOff x="0" y="0"/>
          <a:chExt cx="0" cy="0"/>
        </a:xfrm>
      </p:grpSpPr>
      <p:sp>
        <p:nvSpPr>
          <p:cNvPr id="103" name="Google Shape;103;p20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01"/>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01"/>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01"/>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01"/>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8" name="Shape 108"/>
        <p:cNvGrpSpPr/>
        <p:nvPr/>
      </p:nvGrpSpPr>
      <p:grpSpPr>
        <a:xfrm>
          <a:off x="0" y="0"/>
          <a:ext cx="0" cy="0"/>
          <a:chOff x="0" y="0"/>
          <a:chExt cx="0" cy="0"/>
        </a:xfrm>
      </p:grpSpPr>
      <p:sp>
        <p:nvSpPr>
          <p:cNvPr id="109" name="Google Shape;109;p20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02"/>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02"/>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02"/>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02"/>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02"/>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02"/>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2" name="Shape 122"/>
        <p:cNvGrpSpPr/>
        <p:nvPr/>
      </p:nvGrpSpPr>
      <p:grpSpPr>
        <a:xfrm>
          <a:off x="0" y="0"/>
          <a:ext cx="0" cy="0"/>
          <a:chOff x="0" y="0"/>
          <a:chExt cx="0" cy="0"/>
        </a:xfrm>
      </p:grpSpPr>
      <p:sp>
        <p:nvSpPr>
          <p:cNvPr id="123" name="Google Shape;123;p18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80"/>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180"/>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7" name="Shape 127"/>
        <p:cNvGrpSpPr/>
        <p:nvPr/>
      </p:nvGrpSpPr>
      <p:grpSpPr>
        <a:xfrm>
          <a:off x="0" y="0"/>
          <a:ext cx="0" cy="0"/>
          <a:chOff x="0" y="0"/>
          <a:chExt cx="0" cy="0"/>
        </a:xfrm>
      </p:grpSpPr>
      <p:sp>
        <p:nvSpPr>
          <p:cNvPr id="128" name="Google Shape;128;p25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59"/>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0" name="Shape 130"/>
        <p:cNvGrpSpPr/>
        <p:nvPr/>
      </p:nvGrpSpPr>
      <p:grpSpPr>
        <a:xfrm>
          <a:off x="0" y="0"/>
          <a:ext cx="0" cy="0"/>
          <a:chOff x="0" y="0"/>
          <a:chExt cx="0" cy="0"/>
        </a:xfrm>
      </p:grpSpPr>
      <p:sp>
        <p:nvSpPr>
          <p:cNvPr id="131" name="Google Shape;131;p26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6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sp>
        <p:nvSpPr>
          <p:cNvPr id="134" name="Google Shape;134;p26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18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82"/>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5" name="Shape 135"/>
        <p:cNvGrpSpPr/>
        <p:nvPr/>
      </p:nvGrpSpPr>
      <p:grpSpPr>
        <a:xfrm>
          <a:off x="0" y="0"/>
          <a:ext cx="0" cy="0"/>
          <a:chOff x="0" y="0"/>
          <a:chExt cx="0" cy="0"/>
        </a:xfrm>
      </p:grpSpPr>
      <p:sp>
        <p:nvSpPr>
          <p:cNvPr id="136" name="Google Shape;136;p262"/>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7" name="Shape 137"/>
        <p:cNvGrpSpPr/>
        <p:nvPr/>
      </p:nvGrpSpPr>
      <p:grpSpPr>
        <a:xfrm>
          <a:off x="0" y="0"/>
          <a:ext cx="0" cy="0"/>
          <a:chOff x="0" y="0"/>
          <a:chExt cx="0" cy="0"/>
        </a:xfrm>
      </p:grpSpPr>
      <p:sp>
        <p:nvSpPr>
          <p:cNvPr id="138" name="Google Shape;138;p26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63"/>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0" name="Google Shape;140;p263"/>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1" name="Google Shape;141;p263"/>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42" name="Shape 142"/>
        <p:cNvGrpSpPr/>
        <p:nvPr/>
      </p:nvGrpSpPr>
      <p:grpSpPr>
        <a:xfrm>
          <a:off x="0" y="0"/>
          <a:ext cx="0" cy="0"/>
          <a:chOff x="0" y="0"/>
          <a:chExt cx="0" cy="0"/>
        </a:xfrm>
      </p:grpSpPr>
      <p:sp>
        <p:nvSpPr>
          <p:cNvPr id="143" name="Google Shape;143;p26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64"/>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5" name="Google Shape;145;p264"/>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6" name="Google Shape;146;p264"/>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7" name="Shape 147"/>
        <p:cNvGrpSpPr/>
        <p:nvPr/>
      </p:nvGrpSpPr>
      <p:grpSpPr>
        <a:xfrm>
          <a:off x="0" y="0"/>
          <a:ext cx="0" cy="0"/>
          <a:chOff x="0" y="0"/>
          <a:chExt cx="0" cy="0"/>
        </a:xfrm>
      </p:grpSpPr>
      <p:sp>
        <p:nvSpPr>
          <p:cNvPr id="148" name="Google Shape;148;p26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65"/>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0" name="Google Shape;150;p265"/>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265"/>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52" name="Shape 152"/>
        <p:cNvGrpSpPr/>
        <p:nvPr/>
      </p:nvGrpSpPr>
      <p:grpSpPr>
        <a:xfrm>
          <a:off x="0" y="0"/>
          <a:ext cx="0" cy="0"/>
          <a:chOff x="0" y="0"/>
          <a:chExt cx="0" cy="0"/>
        </a:xfrm>
      </p:grpSpPr>
      <p:sp>
        <p:nvSpPr>
          <p:cNvPr id="153" name="Google Shape;153;p26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66"/>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5" name="Google Shape;155;p266"/>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56" name="Shape 156"/>
        <p:cNvGrpSpPr/>
        <p:nvPr/>
      </p:nvGrpSpPr>
      <p:grpSpPr>
        <a:xfrm>
          <a:off x="0" y="0"/>
          <a:ext cx="0" cy="0"/>
          <a:chOff x="0" y="0"/>
          <a:chExt cx="0" cy="0"/>
        </a:xfrm>
      </p:grpSpPr>
      <p:sp>
        <p:nvSpPr>
          <p:cNvPr id="157" name="Google Shape;157;p26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67"/>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9" name="Google Shape;159;p267"/>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0" name="Google Shape;160;p267"/>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267"/>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62" name="Shape 162"/>
        <p:cNvGrpSpPr/>
        <p:nvPr/>
      </p:nvGrpSpPr>
      <p:grpSpPr>
        <a:xfrm>
          <a:off x="0" y="0"/>
          <a:ext cx="0" cy="0"/>
          <a:chOff x="0" y="0"/>
          <a:chExt cx="0" cy="0"/>
        </a:xfrm>
      </p:grpSpPr>
      <p:sp>
        <p:nvSpPr>
          <p:cNvPr id="163" name="Google Shape;163;p26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68"/>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5" name="Google Shape;165;p268"/>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6" name="Google Shape;166;p268"/>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7" name="Google Shape;167;p268"/>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8" name="Google Shape;168;p268"/>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9" name="Google Shape;169;p268"/>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18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83"/>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183"/>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18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185"/>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18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6"/>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186"/>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186"/>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18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87"/>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187"/>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87"/>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18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88"/>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188"/>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88"/>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1.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9" name="Shape 9"/>
        <p:cNvGrpSpPr/>
        <p:nvPr/>
      </p:nvGrpSpPr>
      <p:grpSpPr>
        <a:xfrm>
          <a:off x="0" y="0"/>
          <a:ext cx="0" cy="0"/>
          <a:chOff x="0" y="0"/>
          <a:chExt cx="0" cy="0"/>
        </a:xfrm>
      </p:grpSpPr>
      <p:sp>
        <p:nvSpPr>
          <p:cNvPr id="10" name="Google Shape;10;p165"/>
          <p:cNvSpPr/>
          <p:nvPr/>
        </p:nvSpPr>
        <p:spPr>
          <a:xfrm>
            <a:off x="360" y="176040"/>
            <a:ext cx="12185640" cy="164268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165"/>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pic>
        <p:nvPicPr>
          <p:cNvPr id="12" name="Google Shape;12;p165"/>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3" name="Google Shape;13;p16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 name="Google Shape;14;p165"/>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63" name="Shape 63"/>
        <p:cNvGrpSpPr/>
        <p:nvPr/>
      </p:nvGrpSpPr>
      <p:grpSpPr>
        <a:xfrm>
          <a:off x="0" y="0"/>
          <a:ext cx="0" cy="0"/>
          <a:chOff x="0" y="0"/>
          <a:chExt cx="0" cy="0"/>
        </a:xfrm>
      </p:grpSpPr>
      <p:sp>
        <p:nvSpPr>
          <p:cNvPr id="64" name="Google Shape;64;p167"/>
          <p:cNvSpPr/>
          <p:nvPr/>
        </p:nvSpPr>
        <p:spPr>
          <a:xfrm>
            <a:off x="360" y="175680"/>
            <a:ext cx="12184560" cy="1641960"/>
          </a:xfrm>
          <a:prstGeom prst="rect">
            <a:avLst/>
          </a:prstGeom>
          <a:solidFill>
            <a:srgbClr val="26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167"/>
          <p:cNvPicPr preferRelativeResize="0"/>
          <p:nvPr/>
        </p:nvPicPr>
        <p:blipFill rotWithShape="1">
          <a:blip r:embed="rId1">
            <a:alphaModFix/>
          </a:blip>
          <a:srcRect b="0" l="0" r="0" t="0"/>
          <a:stretch/>
        </p:blipFill>
        <p:spPr>
          <a:xfrm>
            <a:off x="10986120" y="201600"/>
            <a:ext cx="1129680" cy="1068840"/>
          </a:xfrm>
          <a:prstGeom prst="rect">
            <a:avLst/>
          </a:prstGeom>
          <a:noFill/>
          <a:ln>
            <a:noFill/>
          </a:ln>
        </p:spPr>
      </p:pic>
      <p:sp>
        <p:nvSpPr>
          <p:cNvPr id="66" name="Google Shape;66;p16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7" name="Google Shape;67;p167"/>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B74"/>
        </a:solidFill>
      </p:bgPr>
    </p:bg>
    <p:spTree>
      <p:nvGrpSpPr>
        <p:cNvPr id="116" name="Shape 116"/>
        <p:cNvGrpSpPr/>
        <p:nvPr/>
      </p:nvGrpSpPr>
      <p:grpSpPr>
        <a:xfrm>
          <a:off x="0" y="0"/>
          <a:ext cx="0" cy="0"/>
          <a:chOff x="0" y="0"/>
          <a:chExt cx="0" cy="0"/>
        </a:xfrm>
      </p:grpSpPr>
      <p:sp>
        <p:nvSpPr>
          <p:cNvPr id="117" name="Google Shape;117;p179"/>
          <p:cNvSpPr/>
          <p:nvPr/>
        </p:nvSpPr>
        <p:spPr>
          <a:xfrm>
            <a:off x="360" y="176040"/>
            <a:ext cx="12185640" cy="164268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79"/>
          <p:cNvPicPr preferRelativeResize="0"/>
          <p:nvPr/>
        </p:nvPicPr>
        <p:blipFill rotWithShape="1">
          <a:blip r:embed="rId1">
            <a:alphaModFix/>
          </a:blip>
          <a:srcRect b="0" l="0" r="0" t="0"/>
          <a:stretch/>
        </p:blipFill>
        <p:spPr>
          <a:xfrm>
            <a:off x="10986840" y="201960"/>
            <a:ext cx="1130400" cy="1069560"/>
          </a:xfrm>
          <a:prstGeom prst="rect">
            <a:avLst/>
          </a:prstGeom>
          <a:noFill/>
          <a:ln>
            <a:noFill/>
          </a:ln>
        </p:spPr>
      </p:pic>
      <p:sp>
        <p:nvSpPr>
          <p:cNvPr id="119" name="Google Shape;119;p179"/>
          <p:cNvSpPr txBox="1"/>
          <p:nvPr>
            <p:ph type="title"/>
          </p:nvPr>
        </p:nvSpPr>
        <p:spPr>
          <a:xfrm>
            <a:off x="609480" y="273600"/>
            <a:ext cx="10972080" cy="1144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0" name="Google Shape;120;p179"/>
          <p:cNvSpPr txBox="1"/>
          <p:nvPr>
            <p:ph idx="1" type="body"/>
          </p:nvPr>
        </p:nvSpPr>
        <p:spPr>
          <a:xfrm>
            <a:off x="609480" y="1604520"/>
            <a:ext cx="5353920" cy="39769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1" name="Google Shape;121;p179"/>
          <p:cNvSpPr txBox="1"/>
          <p:nvPr>
            <p:ph idx="2" type="body"/>
          </p:nvPr>
        </p:nvSpPr>
        <p:spPr>
          <a:xfrm>
            <a:off x="6231960" y="1604520"/>
            <a:ext cx="5353920" cy="39769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2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3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5.png"/><Relationship Id="rId4"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33.png"/><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2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2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9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www.businessinsider.com/nyc-residents-coronavirus-antibodies-study-cuomo-2020-4"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25.png"/><Relationship Id="rId4" Type="http://schemas.openxmlformats.org/officeDocument/2006/relationships/image" Target="../media/image123.jpg"/><Relationship Id="rId5" Type="http://schemas.openxmlformats.org/officeDocument/2006/relationships/image" Target="../media/image136.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3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95.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3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3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4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3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4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4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45.png"/><Relationship Id="rId4" Type="http://schemas.openxmlformats.org/officeDocument/2006/relationships/image" Target="../media/image138.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44.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48.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4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4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4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4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4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5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51.png"/><Relationship Id="rId4" Type="http://schemas.openxmlformats.org/officeDocument/2006/relationships/image" Target="../media/image16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5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6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hyperlink" Target="https://www.youtube.com/watch?v=lG4VkPoG3ko" TargetMode="External"/><Relationship Id="rId4" Type="http://schemas.openxmlformats.org/officeDocument/2006/relationships/image" Target="../media/image15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5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90.png"/><Relationship Id="rId4" Type="http://schemas.openxmlformats.org/officeDocument/2006/relationships/image" Target="../media/image15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6.xml"/><Relationship Id="rId3" Type="http://schemas.openxmlformats.org/officeDocument/2006/relationships/image" Target="../media/image15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7.xml"/><Relationship Id="rId3" Type="http://schemas.openxmlformats.org/officeDocument/2006/relationships/image" Target="../media/image16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56.png"/><Relationship Id="rId4" Type="http://schemas.openxmlformats.org/officeDocument/2006/relationships/image" Target="../media/image161.gi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9.xml"/><Relationship Id="rId3" Type="http://schemas.openxmlformats.org/officeDocument/2006/relationships/image" Target="../media/image1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0.xml"/><Relationship Id="rId3" Type="http://schemas.openxmlformats.org/officeDocument/2006/relationships/image" Target="../media/image17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57.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56.png"/><Relationship Id="rId4" Type="http://schemas.openxmlformats.org/officeDocument/2006/relationships/image" Target="../media/image161.gi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3.xml"/><Relationship Id="rId3" Type="http://schemas.openxmlformats.org/officeDocument/2006/relationships/image" Target="../media/image16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6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5.xml"/><Relationship Id="rId3" Type="http://schemas.openxmlformats.org/officeDocument/2006/relationships/image" Target="../media/image1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6.xml"/><Relationship Id="rId3" Type="http://schemas.openxmlformats.org/officeDocument/2006/relationships/image" Target="../media/image17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7.xml"/><Relationship Id="rId3" Type="http://schemas.openxmlformats.org/officeDocument/2006/relationships/image" Target="../media/image174.png"/><Relationship Id="rId4" Type="http://schemas.openxmlformats.org/officeDocument/2006/relationships/image" Target="../media/image17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8.xml"/><Relationship Id="rId3" Type="http://schemas.openxmlformats.org/officeDocument/2006/relationships/image" Target="../media/image173.png"/><Relationship Id="rId4" Type="http://schemas.openxmlformats.org/officeDocument/2006/relationships/image" Target="../media/image182.jpg"/><Relationship Id="rId5" Type="http://schemas.openxmlformats.org/officeDocument/2006/relationships/image" Target="../media/image18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9.xml"/><Relationship Id="rId3" Type="http://schemas.openxmlformats.org/officeDocument/2006/relationships/image" Target="../media/image171.png"/><Relationship Id="rId4" Type="http://schemas.openxmlformats.org/officeDocument/2006/relationships/image" Target="../media/image1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0.xml"/><Relationship Id="rId3" Type="http://schemas.openxmlformats.org/officeDocument/2006/relationships/image" Target="../media/image17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1.xml"/><Relationship Id="rId3" Type="http://schemas.openxmlformats.org/officeDocument/2006/relationships/image" Target="../media/image1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2.xml"/><Relationship Id="rId3" Type="http://schemas.openxmlformats.org/officeDocument/2006/relationships/image" Target="../media/image185.png"/><Relationship Id="rId4" Type="http://schemas.openxmlformats.org/officeDocument/2006/relationships/image" Target="../media/image171.png"/><Relationship Id="rId5" Type="http://schemas.openxmlformats.org/officeDocument/2006/relationships/hyperlink" Target="http://shiny.calpoly.sh/Prob_View/"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3.xml"/><Relationship Id="rId3" Type="http://schemas.openxmlformats.org/officeDocument/2006/relationships/image" Target="../media/image17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8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5.xml"/><Relationship Id="rId3" Type="http://schemas.openxmlformats.org/officeDocument/2006/relationships/image" Target="../media/image18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8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hyperlink" Target="https://istats.shinyapps.io/NormalDist/" TargetMode="External"/><Relationship Id="rId4" Type="http://schemas.openxmlformats.org/officeDocument/2006/relationships/image" Target="../media/image18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8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18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191.png"/><Relationship Id="rId4" Type="http://schemas.openxmlformats.org/officeDocument/2006/relationships/image" Target="../media/image193.png"/><Relationship Id="rId5" Type="http://schemas.openxmlformats.org/officeDocument/2006/relationships/image" Target="../media/image19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hyperlink" Target="https://www.youtube.com/watch?v=lG4VkPoG3ko"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hyperlink" Target="https://www.datacamp.com/projects/479" TargetMode="External"/><Relationship Id="rId4" Type="http://schemas.openxmlformats.org/officeDocument/2006/relationships/image" Target="../media/image19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6.jp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33.png"/><Relationship Id="rId5"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5.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9.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9.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9.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9.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www.businessinsider.com/nyc-residents-coronavirus-antibodies-study-cuomo-2020-4"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0.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8.png"/><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8.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8.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8.png"/><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8.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8.png"/><Relationship Id="rId4" Type="http://schemas.openxmlformats.org/officeDocument/2006/relationships/image" Target="../media/image77.png"/><Relationship Id="rId5"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5.png"/><Relationship Id="rId4" Type="http://schemas.openxmlformats.org/officeDocument/2006/relationships/image" Target="../media/image94.png"/><Relationship Id="rId5"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5.png"/><Relationship Id="rId4" Type="http://schemas.openxmlformats.org/officeDocument/2006/relationships/image" Target="../media/image9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68.png"/><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68.png"/><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0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hyperlink" Target="https://www.kaggle.com/lakshya91/a-case-study-with-conditional-probability"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13.png"/><Relationship Id="rId4" Type="http://schemas.openxmlformats.org/officeDocument/2006/relationships/image" Target="../media/image107.png"/><Relationship Id="rId5" Type="http://schemas.openxmlformats.org/officeDocument/2006/relationships/image" Target="../media/image111.png"/><Relationship Id="rId6" Type="http://schemas.openxmlformats.org/officeDocument/2006/relationships/image" Target="../media/image100.png"/><Relationship Id="rId7" Type="http://schemas.openxmlformats.org/officeDocument/2006/relationships/image" Target="../media/image103.png"/><Relationship Id="rId8" Type="http://schemas.openxmlformats.org/officeDocument/2006/relationships/image" Target="../media/image1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15.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hyperlink" Target="https://review.udacity.com/#!/rubrics/1214/view"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1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0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hyperlink" Target="https://www.bayesrulesbook.com/" TargetMode="External"/><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1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DATA ANALYST NANODEGREE</a:t>
            </a:r>
            <a:br>
              <a:rPr b="0" i="0" lang="en-US" sz="1800" u="none" cap="none" strike="noStrike">
                <a:latin typeface="Arial"/>
                <a:ea typeface="Arial"/>
                <a:cs typeface="Arial"/>
                <a:sym typeface="Arial"/>
              </a:rPr>
            </a:br>
            <a:endParaRPr b="0" i="0" sz="4000" u="none" cap="none" strike="noStrike">
              <a:latin typeface="Arial"/>
              <a:ea typeface="Arial"/>
              <a:cs typeface="Arial"/>
              <a:sym typeface="Arial"/>
            </a:endParaRPr>
          </a:p>
        </p:txBody>
      </p:sp>
      <p:sp>
        <p:nvSpPr>
          <p:cNvPr id="176" name="Google Shape;176;p1"/>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3200" u="none" cap="none" strike="noStrike">
                <a:solidFill>
                  <a:srgbClr val="FFFFFF"/>
                </a:solidFill>
                <a:latin typeface="Corbel"/>
                <a:ea typeface="Corbel"/>
                <a:cs typeface="Corbel"/>
                <a:sym typeface="Corbel"/>
              </a:rPr>
              <a:t>Session </a:t>
            </a:r>
            <a:r>
              <a:rPr b="1" lang="en-US" sz="3200">
                <a:solidFill>
                  <a:srgbClr val="FFFFFF"/>
                </a:solidFill>
                <a:latin typeface="Corbel"/>
                <a:ea typeface="Corbel"/>
                <a:cs typeface="Corbel"/>
                <a:sym typeface="Corbel"/>
              </a:rPr>
              <a:t>5</a:t>
            </a:r>
            <a:endParaRPr b="0" i="0" sz="3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3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2200" u="none" cap="none" strike="noStrike">
                <a:solidFill>
                  <a:srgbClr val="FFFFFF"/>
                </a:solidFill>
                <a:latin typeface="Corbel"/>
                <a:ea typeface="Corbel"/>
                <a:cs typeface="Corbel"/>
                <a:sym typeface="Corbel"/>
              </a:rPr>
              <a:t>Conducted by:  Hamza</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p:nvPr/>
        </p:nvSpPr>
        <p:spPr>
          <a:xfrm>
            <a:off x="1202400" y="283680"/>
            <a:ext cx="9779760" cy="15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11"/>
          <p:cNvPicPr preferRelativeResize="0"/>
          <p:nvPr/>
        </p:nvPicPr>
        <p:blipFill rotWithShape="1">
          <a:blip r:embed="rId3">
            <a:alphaModFix/>
          </a:blip>
          <a:srcRect b="0" l="0" r="0" t="0"/>
          <a:stretch/>
        </p:blipFill>
        <p:spPr>
          <a:xfrm>
            <a:off x="2511720" y="1792440"/>
            <a:ext cx="6645240" cy="467352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00"/>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0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8" name="Google Shape;968;p100"/>
          <p:cNvPicPr preferRelativeResize="0"/>
          <p:nvPr/>
        </p:nvPicPr>
        <p:blipFill rotWithShape="1">
          <a:blip r:embed="rId3">
            <a:alphaModFix/>
          </a:blip>
          <a:srcRect b="0" l="0" r="0" t="0"/>
          <a:stretch/>
        </p:blipFill>
        <p:spPr>
          <a:xfrm>
            <a:off x="437400" y="1619280"/>
            <a:ext cx="9552600" cy="49878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01"/>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0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6" name="Google Shape;976;p101"/>
          <p:cNvPicPr preferRelativeResize="0"/>
          <p:nvPr/>
        </p:nvPicPr>
        <p:blipFill rotWithShape="1">
          <a:blip r:embed="rId3">
            <a:alphaModFix/>
          </a:blip>
          <a:srcRect b="0" l="0" r="0" t="0"/>
          <a:stretch/>
        </p:blipFill>
        <p:spPr>
          <a:xfrm>
            <a:off x="258480" y="875880"/>
            <a:ext cx="11566800" cy="580824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MY MIND?</a:t>
            </a:r>
            <a:endParaRPr b="0" i="0" sz="4000" u="none" cap="none" strike="noStrike">
              <a:latin typeface="Arial"/>
              <a:ea typeface="Arial"/>
              <a:cs typeface="Arial"/>
              <a:sym typeface="Arial"/>
            </a:endParaRPr>
          </a:p>
        </p:txBody>
      </p:sp>
      <p:sp>
        <p:nvSpPr>
          <p:cNvPr id="983" name="Google Shape;983;p10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4" name="Google Shape;984;p102"/>
          <p:cNvPicPr preferRelativeResize="0"/>
          <p:nvPr/>
        </p:nvPicPr>
        <p:blipFill rotWithShape="1">
          <a:blip r:embed="rId3">
            <a:alphaModFix/>
          </a:blip>
          <a:srcRect b="0" l="0" r="0" t="0"/>
          <a:stretch/>
        </p:blipFill>
        <p:spPr>
          <a:xfrm>
            <a:off x="3231360" y="2147760"/>
            <a:ext cx="4979160" cy="1330560"/>
          </a:xfrm>
          <a:prstGeom prst="rect">
            <a:avLst/>
          </a:prstGeom>
          <a:noFill/>
          <a:ln>
            <a:noFill/>
          </a:ln>
        </p:spPr>
      </p:pic>
      <p:sp>
        <p:nvSpPr>
          <p:cNvPr id="985" name="Google Shape;985;p102"/>
          <p:cNvSpPr/>
          <p:nvPr/>
        </p:nvSpPr>
        <p:spPr>
          <a:xfrm>
            <a:off x="2127240" y="4431600"/>
            <a:ext cx="2883240" cy="5770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3200" u="none" cap="none" strike="noStrike">
                <a:solidFill>
                  <a:srgbClr val="FFFFFF"/>
                </a:solidFill>
                <a:latin typeface="Corbel"/>
                <a:ea typeface="Corbel"/>
                <a:cs typeface="Corbel"/>
                <a:sym typeface="Corbel"/>
              </a:rPr>
              <a:t>Prior belief </a:t>
            </a:r>
            <a:endParaRPr b="0" i="0" sz="3200" u="none" cap="none" strike="noStrike">
              <a:latin typeface="Arial"/>
              <a:ea typeface="Arial"/>
              <a:cs typeface="Arial"/>
              <a:sym typeface="Arial"/>
            </a:endParaRPr>
          </a:p>
        </p:txBody>
      </p:sp>
      <p:sp>
        <p:nvSpPr>
          <p:cNvPr id="986" name="Google Shape;986;p102"/>
          <p:cNvSpPr/>
          <p:nvPr/>
        </p:nvSpPr>
        <p:spPr>
          <a:xfrm>
            <a:off x="7130160" y="4431600"/>
            <a:ext cx="3012840" cy="51624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800" u="none" cap="none" strike="noStrike">
                <a:solidFill>
                  <a:srgbClr val="FFFFFF"/>
                </a:solidFill>
                <a:latin typeface="Corbel"/>
                <a:ea typeface="Corbel"/>
                <a:cs typeface="Corbel"/>
                <a:sym typeface="Corbel"/>
              </a:rPr>
              <a:t>Default action</a:t>
            </a:r>
            <a:endParaRPr b="0" i="0" sz="2800" u="none" cap="none" strike="noStrike">
              <a:latin typeface="Arial"/>
              <a:ea typeface="Arial"/>
              <a:cs typeface="Arial"/>
              <a:sym typeface="Arial"/>
            </a:endParaRPr>
          </a:p>
        </p:txBody>
      </p:sp>
      <p:pic>
        <p:nvPicPr>
          <p:cNvPr id="987" name="Google Shape;987;p102"/>
          <p:cNvPicPr preferRelativeResize="0"/>
          <p:nvPr/>
        </p:nvPicPr>
        <p:blipFill rotWithShape="1">
          <a:blip r:embed="rId4">
            <a:alphaModFix/>
          </a:blip>
          <a:srcRect b="0" l="0" r="0" t="0"/>
          <a:stretch/>
        </p:blipFill>
        <p:spPr>
          <a:xfrm>
            <a:off x="4182840" y="5115600"/>
            <a:ext cx="3393360" cy="156852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HOW COMMON IS THE DISEASE?</a:t>
            </a:r>
            <a:endParaRPr b="0" i="0" sz="4000" u="none" cap="none" strike="noStrike">
              <a:latin typeface="Arial"/>
              <a:ea typeface="Arial"/>
              <a:cs typeface="Arial"/>
              <a:sym typeface="Arial"/>
            </a:endParaRPr>
          </a:p>
        </p:txBody>
      </p:sp>
      <p:sp>
        <p:nvSpPr>
          <p:cNvPr id="993" name="Google Shape;993;p103"/>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Prevalence</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3600" u="none" cap="none" strike="noStrike">
                <a:solidFill>
                  <a:srgbClr val="FFFFFF"/>
                </a:solidFill>
                <a:latin typeface="Corbel"/>
                <a:ea typeface="Corbel"/>
                <a:cs typeface="Corbel"/>
                <a:sym typeface="Corbel"/>
              </a:rPr>
              <a:t>1%</a:t>
            </a: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04"/>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0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04"/>
          <p:cNvPicPr preferRelativeResize="0"/>
          <p:nvPr/>
        </p:nvPicPr>
        <p:blipFill rotWithShape="1">
          <a:blip r:embed="rId3">
            <a:alphaModFix/>
          </a:blip>
          <a:srcRect b="0" l="0" r="0" t="0"/>
          <a:stretch/>
        </p:blipFill>
        <p:spPr>
          <a:xfrm>
            <a:off x="1709640" y="2132280"/>
            <a:ext cx="8380440" cy="430128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05"/>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IS THIS GOOD?</a:t>
            </a:r>
            <a:endParaRPr b="0" i="0" sz="4000" u="none" cap="none" strike="noStrike">
              <a:latin typeface="Arial"/>
              <a:ea typeface="Arial"/>
              <a:cs typeface="Arial"/>
              <a:sym typeface="Arial"/>
            </a:endParaRPr>
          </a:p>
        </p:txBody>
      </p:sp>
      <p:sp>
        <p:nvSpPr>
          <p:cNvPr id="1008" name="Google Shape;1008;p10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9" name="Google Shape;1009;p105"/>
          <p:cNvPicPr preferRelativeResize="0"/>
          <p:nvPr/>
        </p:nvPicPr>
        <p:blipFill rotWithShape="1">
          <a:blip r:embed="rId3">
            <a:alphaModFix/>
          </a:blip>
          <a:srcRect b="0" l="0" r="0" t="0"/>
          <a:stretch/>
        </p:blipFill>
        <p:spPr>
          <a:xfrm>
            <a:off x="216000" y="1982160"/>
            <a:ext cx="6477120" cy="4232520"/>
          </a:xfrm>
          <a:prstGeom prst="rect">
            <a:avLst/>
          </a:prstGeom>
          <a:noFill/>
          <a:ln>
            <a:noFill/>
          </a:ln>
        </p:spPr>
      </p:pic>
      <p:pic>
        <p:nvPicPr>
          <p:cNvPr id="1010" name="Google Shape;1010;p105"/>
          <p:cNvPicPr preferRelativeResize="0"/>
          <p:nvPr/>
        </p:nvPicPr>
        <p:blipFill rotWithShape="1">
          <a:blip r:embed="rId4">
            <a:alphaModFix/>
          </a:blip>
          <a:srcRect b="0" l="0" r="0" t="0"/>
          <a:stretch/>
        </p:blipFill>
        <p:spPr>
          <a:xfrm>
            <a:off x="6977160" y="1982160"/>
            <a:ext cx="4993200" cy="423252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6"/>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0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7" name="Google Shape;1017;p106"/>
          <p:cNvPicPr preferRelativeResize="0"/>
          <p:nvPr/>
        </p:nvPicPr>
        <p:blipFill rotWithShape="1">
          <a:blip r:embed="rId3">
            <a:alphaModFix/>
          </a:blip>
          <a:srcRect b="0" l="0" r="0" t="0"/>
          <a:stretch/>
        </p:blipFill>
        <p:spPr>
          <a:xfrm>
            <a:off x="934200" y="2011680"/>
            <a:ext cx="9780840" cy="467604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7"/>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0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5" name="Google Shape;1025;p107"/>
          <p:cNvPicPr preferRelativeResize="0"/>
          <p:nvPr/>
        </p:nvPicPr>
        <p:blipFill rotWithShape="1">
          <a:blip r:embed="rId3">
            <a:alphaModFix/>
          </a:blip>
          <a:srcRect b="0" l="0" r="0" t="0"/>
          <a:stretch/>
        </p:blipFill>
        <p:spPr>
          <a:xfrm>
            <a:off x="1202760" y="2310480"/>
            <a:ext cx="8830080" cy="430848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0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HEART OF BAYES THEOREM?</a:t>
            </a:r>
            <a:endParaRPr b="0" i="0" sz="4000" u="none" cap="none" strike="noStrike">
              <a:latin typeface="Arial"/>
              <a:ea typeface="Arial"/>
              <a:cs typeface="Arial"/>
              <a:sym typeface="Arial"/>
            </a:endParaRPr>
          </a:p>
        </p:txBody>
      </p:sp>
      <p:sp>
        <p:nvSpPr>
          <p:cNvPr id="1032" name="Google Shape;1032;p10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ملف:Heart corazón.svg - ويكيبيديا" id="1033" name="Google Shape;1033;p108"/>
          <p:cNvPicPr preferRelativeResize="0"/>
          <p:nvPr/>
        </p:nvPicPr>
        <p:blipFill rotWithShape="1">
          <a:blip r:embed="rId3">
            <a:alphaModFix/>
          </a:blip>
          <a:srcRect b="0" l="0" r="0" t="0"/>
          <a:stretch/>
        </p:blipFill>
        <p:spPr>
          <a:xfrm>
            <a:off x="2451240" y="1038600"/>
            <a:ext cx="6251760" cy="625176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0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مدينة السمبلاوين </a:t>
            </a:r>
            <a:endParaRPr b="0" i="0" sz="4000" u="none" cap="none" strike="noStrike">
              <a:latin typeface="Arial"/>
              <a:ea typeface="Arial"/>
              <a:cs typeface="Arial"/>
              <a:sym typeface="Arial"/>
            </a:endParaRPr>
          </a:p>
        </p:txBody>
      </p:sp>
      <p:sp>
        <p:nvSpPr>
          <p:cNvPr id="1040" name="Google Shape;1040;p10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2017 Nissan Micra shown in blue and green body colours" id="1041" name="Google Shape;1041;p109"/>
          <p:cNvPicPr preferRelativeResize="0"/>
          <p:nvPr/>
        </p:nvPicPr>
        <p:blipFill rotWithShape="1">
          <a:blip r:embed="rId3">
            <a:alphaModFix/>
          </a:blip>
          <a:srcRect b="0" l="0" r="0" t="0"/>
          <a:stretch/>
        </p:blipFill>
        <p:spPr>
          <a:xfrm>
            <a:off x="2704320" y="2298960"/>
            <a:ext cx="5217120" cy="4361040"/>
          </a:xfrm>
          <a:prstGeom prst="rect">
            <a:avLst/>
          </a:prstGeom>
          <a:noFill/>
          <a:ln>
            <a:noFill/>
          </a:ln>
        </p:spPr>
      </p:pic>
      <p:sp>
        <p:nvSpPr>
          <p:cNvPr id="1042" name="Google Shape;1042;p109"/>
          <p:cNvSpPr/>
          <p:nvPr/>
        </p:nvSpPr>
        <p:spPr>
          <a:xfrm>
            <a:off x="8681400" y="2913480"/>
            <a:ext cx="3049200" cy="638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Arial"/>
                <a:ea typeface="Arial"/>
                <a:cs typeface="Arial"/>
                <a:sym typeface="Arial"/>
              </a:rPr>
              <a:t>85% are blue and 15%</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rgbClr val="FFFFFF"/>
                </a:solidFill>
                <a:latin typeface="Arial"/>
                <a:ea typeface="Arial"/>
                <a:cs typeface="Arial"/>
                <a:sym typeface="Arial"/>
              </a:rPr>
              <a:t> are green.</a:t>
            </a:r>
            <a:endParaRPr b="0" i="0" sz="18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2"/>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BIAS/VARIANCE?   OVER OR UNDER?</a:t>
            </a:r>
            <a:endParaRPr b="0" i="0" sz="4000" u="none" cap="none" strike="noStrike">
              <a:latin typeface="Arial"/>
              <a:ea typeface="Arial"/>
              <a:cs typeface="Arial"/>
              <a:sym typeface="Arial"/>
            </a:endParaRPr>
          </a:p>
        </p:txBody>
      </p:sp>
      <p:sp>
        <p:nvSpPr>
          <p:cNvPr id="252" name="Google Shape;252;p12"/>
          <p:cNvSpPr/>
          <p:nvPr/>
        </p:nvSpPr>
        <p:spPr>
          <a:xfrm>
            <a:off x="1202400" y="2011680"/>
            <a:ext cx="9779760" cy="42022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rPr b="1" i="0" lang="en-US" sz="4000" u="none" cap="none" strike="noStrike">
                <a:solidFill>
                  <a:srgbClr val="FFFFFF"/>
                </a:solidFill>
                <a:latin typeface="Corbel"/>
                <a:ea typeface="Corbel"/>
                <a:cs typeface="Corbel"/>
                <a:sym typeface="Corbel"/>
              </a:rPr>
              <a:t>“</a:t>
            </a:r>
            <a:r>
              <a:rPr b="1" i="0" lang="en-US" sz="4000" u="sng" cap="none" strike="noStrike">
                <a:solidFill>
                  <a:srgbClr val="6EAC1C"/>
                </a:solidFill>
                <a:latin typeface="Corbel"/>
                <a:ea typeface="Corbel"/>
                <a:cs typeface="Corbel"/>
                <a:sym typeface="Corbel"/>
                <a:hlinkClick r:id="rId3">
                  <a:extLst>
                    <a:ext uri="{A12FA001-AC4F-418D-AE19-62706E023703}">
                      <ahyp:hlinkClr val="tx"/>
                    </a:ext>
                  </a:extLst>
                </a:hlinkClick>
              </a:rPr>
              <a:t>A statewide antibody study estimates that 21% of New York City residents have had the coronavirus, Cuomo says.</a:t>
            </a:r>
            <a:r>
              <a:rPr b="1" i="0" lang="en-US" sz="4000" u="none" cap="none" strike="noStrike">
                <a:solidFill>
                  <a:srgbClr val="FFFFFF"/>
                </a:solidFill>
                <a:latin typeface="Corbel"/>
                <a:ea typeface="Corbel"/>
                <a:cs typeface="Corbel"/>
                <a:sym typeface="Corbel"/>
              </a:rPr>
              <a:t>”</a:t>
            </a:r>
            <a:endParaRPr b="0" i="0" sz="4000" u="none" cap="none" strike="noStrike">
              <a:latin typeface="Arial"/>
              <a:ea typeface="Arial"/>
              <a:cs typeface="Arial"/>
              <a:sym typeface="Arial"/>
            </a:endParaRPr>
          </a:p>
        </p:txBody>
      </p:sp>
      <p:sp>
        <p:nvSpPr>
          <p:cNvPr id="253" name="Google Shape;253;p12"/>
          <p:cNvSpPr/>
          <p:nvPr/>
        </p:nvSpPr>
        <p:spPr>
          <a:xfrm>
            <a:off x="7951680" y="5847840"/>
            <a:ext cx="197784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What u think?</a:t>
            </a:r>
            <a:endParaRPr b="0" i="0" sz="1800" u="none" cap="none" strike="noStrike">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10"/>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HIT AND RUN</a:t>
            </a:r>
            <a:endParaRPr b="0" i="0" sz="4000" u="none" cap="none" strike="noStrike">
              <a:latin typeface="Arial"/>
              <a:ea typeface="Arial"/>
              <a:cs typeface="Arial"/>
              <a:sym typeface="Arial"/>
            </a:endParaRPr>
          </a:p>
        </p:txBody>
      </p:sp>
      <p:sp>
        <p:nvSpPr>
          <p:cNvPr id="1049" name="Google Shape;1049;p11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w To Handle A Hit And Run Accident" id="1050" name="Google Shape;1050;p110"/>
          <p:cNvPicPr preferRelativeResize="0"/>
          <p:nvPr/>
        </p:nvPicPr>
        <p:blipFill rotWithShape="1">
          <a:blip r:embed="rId3">
            <a:alphaModFix/>
          </a:blip>
          <a:srcRect b="0" l="0" r="0" t="0"/>
          <a:stretch/>
        </p:blipFill>
        <p:spPr>
          <a:xfrm>
            <a:off x="1954080" y="3214080"/>
            <a:ext cx="4508640" cy="3219480"/>
          </a:xfrm>
          <a:prstGeom prst="rect">
            <a:avLst/>
          </a:prstGeom>
          <a:noFill/>
          <a:ln>
            <a:noFill/>
          </a:ln>
        </p:spPr>
      </p:pic>
      <p:pic>
        <p:nvPicPr>
          <p:cNvPr descr="أخضر - YouTube" id="1051" name="Google Shape;1051;p110"/>
          <p:cNvPicPr preferRelativeResize="0"/>
          <p:nvPr/>
        </p:nvPicPr>
        <p:blipFill rotWithShape="1">
          <a:blip r:embed="rId4">
            <a:alphaModFix/>
          </a:blip>
          <a:srcRect b="0" l="0" r="0" t="0"/>
          <a:stretch/>
        </p:blipFill>
        <p:spPr>
          <a:xfrm>
            <a:off x="6870240" y="1805040"/>
            <a:ext cx="3070800" cy="2814120"/>
          </a:xfrm>
          <a:prstGeom prst="rect">
            <a:avLst/>
          </a:prstGeom>
          <a:noFill/>
          <a:ln>
            <a:noFill/>
          </a:ln>
        </p:spPr>
      </p:pic>
      <p:pic>
        <p:nvPicPr>
          <p:cNvPr descr="Animation cartoon character agent business man Vector Image" id="1052" name="Google Shape;1052;p110"/>
          <p:cNvPicPr preferRelativeResize="0"/>
          <p:nvPr/>
        </p:nvPicPr>
        <p:blipFill rotWithShape="1">
          <a:blip r:embed="rId5">
            <a:alphaModFix/>
          </a:blip>
          <a:srcRect b="0" l="0" r="0" t="0"/>
          <a:stretch/>
        </p:blipFill>
        <p:spPr>
          <a:xfrm>
            <a:off x="10316160" y="3769920"/>
            <a:ext cx="1742400" cy="266328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PROBABILITY THAT HIT WAS BY GREEN CAR?</a:t>
            </a:r>
            <a:endParaRPr b="0" i="0" sz="4000" u="none" cap="none" strike="noStrike">
              <a:latin typeface="Arial"/>
              <a:ea typeface="Arial"/>
              <a:cs typeface="Arial"/>
              <a:sym typeface="Arial"/>
            </a:endParaRPr>
          </a:p>
        </p:txBody>
      </p:sp>
      <p:sp>
        <p:nvSpPr>
          <p:cNvPr id="1059" name="Google Shape;1059;p11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0" name="Google Shape;1060;p111"/>
          <p:cNvPicPr preferRelativeResize="0"/>
          <p:nvPr/>
        </p:nvPicPr>
        <p:blipFill rotWithShape="1">
          <a:blip r:embed="rId3">
            <a:alphaModFix/>
          </a:blip>
          <a:srcRect b="0" l="0" r="0" t="0"/>
          <a:stretch/>
        </p:blipFill>
        <p:spPr>
          <a:xfrm>
            <a:off x="1789920" y="2905920"/>
            <a:ext cx="3180600" cy="3138480"/>
          </a:xfrm>
          <a:prstGeom prst="rect">
            <a:avLst/>
          </a:prstGeom>
          <a:noFill/>
          <a:ln>
            <a:noFill/>
          </a:ln>
        </p:spPr>
      </p:pic>
      <p:sp>
        <p:nvSpPr>
          <p:cNvPr id="1061" name="Google Shape;1061;p111"/>
          <p:cNvSpPr/>
          <p:nvPr/>
        </p:nvSpPr>
        <p:spPr>
          <a:xfrm>
            <a:off x="6095880" y="3468600"/>
            <a:ext cx="6092640" cy="9126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Arial"/>
                <a:ea typeface="Arial"/>
                <a:cs typeface="Arial"/>
                <a:sym typeface="Arial"/>
              </a:rPr>
              <a:t>witness can accurately distinguish the colors 80% of the time but confuses them 20% of the time</a:t>
            </a:r>
            <a:endParaRPr b="0" i="0" sz="1800" u="none" cap="none" strike="noStrike">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1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BASE RATE NEGLECT </a:t>
            </a:r>
            <a:endParaRPr b="0" i="0" sz="4000" u="none" cap="none" strike="noStrike">
              <a:latin typeface="Arial"/>
              <a:ea typeface="Arial"/>
              <a:cs typeface="Arial"/>
              <a:sym typeface="Arial"/>
            </a:endParaRPr>
          </a:p>
        </p:txBody>
      </p:sp>
      <p:sp>
        <p:nvSpPr>
          <p:cNvPr id="1068" name="Google Shape;1068;p11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2017 Nissan Micra shown in blue and green body colours" id="1069" name="Google Shape;1069;p112"/>
          <p:cNvPicPr preferRelativeResize="0"/>
          <p:nvPr/>
        </p:nvPicPr>
        <p:blipFill rotWithShape="1">
          <a:blip r:embed="rId3">
            <a:alphaModFix/>
          </a:blip>
          <a:srcRect b="0" l="0" r="0" t="0"/>
          <a:stretch/>
        </p:blipFill>
        <p:spPr>
          <a:xfrm>
            <a:off x="2704320" y="2298960"/>
            <a:ext cx="5217120" cy="4361040"/>
          </a:xfrm>
          <a:prstGeom prst="rect">
            <a:avLst/>
          </a:prstGeom>
          <a:noFill/>
          <a:ln>
            <a:noFill/>
          </a:ln>
        </p:spPr>
      </p:pic>
      <p:sp>
        <p:nvSpPr>
          <p:cNvPr id="1070" name="Google Shape;1070;p112"/>
          <p:cNvSpPr/>
          <p:nvPr/>
        </p:nvSpPr>
        <p:spPr>
          <a:xfrm>
            <a:off x="8641800" y="2913480"/>
            <a:ext cx="3128760" cy="638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Arial"/>
                <a:ea typeface="Arial"/>
                <a:cs typeface="Arial"/>
                <a:sym typeface="Arial"/>
              </a:rPr>
              <a:t>85% are blue and 15%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rgbClr val="FFFFFF"/>
                </a:solidFill>
                <a:latin typeface="Arial"/>
                <a:ea typeface="Arial"/>
                <a:cs typeface="Arial"/>
                <a:sym typeface="Arial"/>
              </a:rPr>
              <a:t>are green.</a:t>
            </a:r>
            <a:endParaRPr b="0" i="0" sz="1800" u="none" cap="none" strike="noStrike">
              <a:latin typeface="Arial"/>
              <a:ea typeface="Arial"/>
              <a:cs typeface="Arial"/>
              <a:sym typeface="Arial"/>
            </a:endParaRPr>
          </a:p>
        </p:txBody>
      </p:sp>
      <p:sp>
        <p:nvSpPr>
          <p:cNvPr id="1071" name="Google Shape;1071;p112"/>
          <p:cNvSpPr/>
          <p:nvPr/>
        </p:nvSpPr>
        <p:spPr>
          <a:xfrm>
            <a:off x="8563680" y="4145760"/>
            <a:ext cx="315144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P(witness correct) = 41%.</a:t>
            </a:r>
            <a:endParaRPr b="0" i="0" sz="1800" u="none" cap="none" strike="noStrike">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1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RULE 1</a:t>
            </a:r>
            <a:endParaRPr b="0" i="0" sz="4000" u="none" cap="none" strike="noStrike">
              <a:latin typeface="Arial"/>
              <a:ea typeface="Arial"/>
              <a:cs typeface="Arial"/>
              <a:sym typeface="Arial"/>
            </a:endParaRPr>
          </a:p>
        </p:txBody>
      </p:sp>
      <p:sp>
        <p:nvSpPr>
          <p:cNvPr id="1078" name="Google Shape;1078;p113"/>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9" name="Google Shape;1079;p113"/>
          <p:cNvPicPr preferRelativeResize="0"/>
          <p:nvPr/>
        </p:nvPicPr>
        <p:blipFill rotWithShape="1">
          <a:blip r:embed="rId3">
            <a:alphaModFix/>
          </a:blip>
          <a:srcRect b="0" l="0" r="0" t="0"/>
          <a:stretch/>
        </p:blipFill>
        <p:spPr>
          <a:xfrm>
            <a:off x="2523240" y="3426840"/>
            <a:ext cx="5750640" cy="278784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14"/>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7" name="Google Shape;1087;p114"/>
          <p:cNvPicPr preferRelativeResize="0"/>
          <p:nvPr/>
        </p:nvPicPr>
        <p:blipFill rotWithShape="1">
          <a:blip r:embed="rId3">
            <a:alphaModFix/>
          </a:blip>
          <a:srcRect b="0" l="0" r="0" t="0"/>
          <a:stretch/>
        </p:blipFill>
        <p:spPr>
          <a:xfrm>
            <a:off x="3364560" y="1792800"/>
            <a:ext cx="3867480" cy="478728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15"/>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4" name="Google Shape;1094;p115"/>
          <p:cNvPicPr preferRelativeResize="0"/>
          <p:nvPr/>
        </p:nvPicPr>
        <p:blipFill rotWithShape="1">
          <a:blip r:embed="rId3">
            <a:alphaModFix/>
          </a:blip>
          <a:srcRect b="0" l="0" r="0" t="0"/>
          <a:stretch/>
        </p:blipFill>
        <p:spPr>
          <a:xfrm>
            <a:off x="3041280" y="154080"/>
            <a:ext cx="6090120" cy="652968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16"/>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SHOULD HAVE THIS EFFECT</a:t>
            </a:r>
            <a:endParaRPr b="0" i="0" sz="4000" u="none" cap="none" strike="noStrike">
              <a:latin typeface="Arial"/>
              <a:ea typeface="Arial"/>
              <a:cs typeface="Arial"/>
              <a:sym typeface="Arial"/>
            </a:endParaRPr>
          </a:p>
        </p:txBody>
      </p:sp>
      <p:sp>
        <p:nvSpPr>
          <p:cNvPr id="1100" name="Google Shape;1100;p11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1" name="Google Shape;1101;p116"/>
          <p:cNvPicPr preferRelativeResize="0"/>
          <p:nvPr/>
        </p:nvPicPr>
        <p:blipFill rotWithShape="1">
          <a:blip r:embed="rId3">
            <a:alphaModFix/>
          </a:blip>
          <a:srcRect b="0" l="0" r="0" t="0"/>
          <a:stretch/>
        </p:blipFill>
        <p:spPr>
          <a:xfrm>
            <a:off x="1848600" y="1902600"/>
            <a:ext cx="8522280" cy="495216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17"/>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1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9" name="Google Shape;1109;p117"/>
          <p:cNvPicPr preferRelativeResize="0"/>
          <p:nvPr/>
        </p:nvPicPr>
        <p:blipFill rotWithShape="1">
          <a:blip r:embed="rId3">
            <a:alphaModFix/>
          </a:blip>
          <a:srcRect b="0" l="0" r="0" t="0"/>
          <a:stretch/>
        </p:blipFill>
        <p:spPr>
          <a:xfrm>
            <a:off x="1875960" y="2011680"/>
            <a:ext cx="8434800" cy="4685400"/>
          </a:xfrm>
          <a:prstGeom prst="rect">
            <a:avLst/>
          </a:prstGeom>
          <a:noFill/>
          <a:ln>
            <a:noFill/>
          </a:ln>
        </p:spPr>
      </p:pic>
      <p:sp>
        <p:nvSpPr>
          <p:cNvPr id="1110" name="Google Shape;1110;p117"/>
          <p:cNvSpPr/>
          <p:nvPr/>
        </p:nvSpPr>
        <p:spPr>
          <a:xfrm>
            <a:off x="2118600" y="5848560"/>
            <a:ext cx="34210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Why 80:10   - why 1:100?</a:t>
            </a:r>
            <a:endParaRPr b="0" i="0" sz="1800" u="none" cap="none" strike="noStrike">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18"/>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1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8" name="Google Shape;1118;p118"/>
          <p:cNvPicPr preferRelativeResize="0"/>
          <p:nvPr/>
        </p:nvPicPr>
        <p:blipFill rotWithShape="1">
          <a:blip r:embed="rId3">
            <a:alphaModFix/>
          </a:blip>
          <a:srcRect b="0" l="0" r="0" t="0"/>
          <a:stretch/>
        </p:blipFill>
        <p:spPr>
          <a:xfrm>
            <a:off x="1202760" y="2011680"/>
            <a:ext cx="8898840" cy="456912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1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THE QUESTION IS:</a:t>
            </a:r>
            <a:endParaRPr b="0" i="0" sz="4000" u="none" cap="none" strike="noStrike">
              <a:latin typeface="Arial"/>
              <a:ea typeface="Arial"/>
              <a:cs typeface="Arial"/>
              <a:sym typeface="Arial"/>
            </a:endParaRPr>
          </a:p>
        </p:txBody>
      </p:sp>
      <p:sp>
        <p:nvSpPr>
          <p:cNvPr id="1125" name="Google Shape;1125;p11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6" name="Google Shape;1126;p119"/>
          <p:cNvPicPr preferRelativeResize="0"/>
          <p:nvPr/>
        </p:nvPicPr>
        <p:blipFill rotWithShape="1">
          <a:blip r:embed="rId3">
            <a:alphaModFix/>
          </a:blip>
          <a:srcRect b="0" l="0" r="0" t="0"/>
          <a:stretch/>
        </p:blipFill>
        <p:spPr>
          <a:xfrm>
            <a:off x="1202760" y="2011680"/>
            <a:ext cx="9218520" cy="46519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3"/>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INDOOR?</a:t>
            </a:r>
            <a:endParaRPr b="0" i="0" sz="4000" u="none" cap="none" strike="noStrike">
              <a:latin typeface="Arial"/>
              <a:ea typeface="Arial"/>
              <a:cs typeface="Arial"/>
              <a:sym typeface="Arial"/>
            </a:endParaRPr>
          </a:p>
        </p:txBody>
      </p:sp>
      <p:sp>
        <p:nvSpPr>
          <p:cNvPr id="260" name="Google Shape;260;p13"/>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13"/>
          <p:cNvPicPr preferRelativeResize="0"/>
          <p:nvPr/>
        </p:nvPicPr>
        <p:blipFill rotWithShape="1">
          <a:blip r:embed="rId3">
            <a:alphaModFix/>
          </a:blip>
          <a:srcRect b="0" l="0" r="0" t="0"/>
          <a:stretch/>
        </p:blipFill>
        <p:spPr>
          <a:xfrm>
            <a:off x="1974600" y="2149560"/>
            <a:ext cx="8236080" cy="428292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0"/>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HOW TO DEAL WITH INFO?</a:t>
            </a:r>
            <a:endParaRPr b="0" i="0" sz="4000" u="none" cap="none" strike="noStrike">
              <a:latin typeface="Arial"/>
              <a:ea typeface="Arial"/>
              <a:cs typeface="Arial"/>
              <a:sym typeface="Arial"/>
            </a:endParaRPr>
          </a:p>
        </p:txBody>
      </p:sp>
      <p:sp>
        <p:nvSpPr>
          <p:cNvPr id="1133" name="Google Shape;1133;p12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4" name="Google Shape;1134;p120"/>
          <p:cNvPicPr preferRelativeResize="0"/>
          <p:nvPr/>
        </p:nvPicPr>
        <p:blipFill rotWithShape="1">
          <a:blip r:embed="rId3">
            <a:alphaModFix/>
          </a:blip>
          <a:srcRect b="0" l="0" r="0" t="0"/>
          <a:stretch/>
        </p:blipFill>
        <p:spPr>
          <a:xfrm>
            <a:off x="228960" y="1792800"/>
            <a:ext cx="7599960" cy="4887000"/>
          </a:xfrm>
          <a:prstGeom prst="rect">
            <a:avLst/>
          </a:prstGeom>
          <a:noFill/>
          <a:ln>
            <a:noFill/>
          </a:ln>
        </p:spPr>
      </p:pic>
      <p:pic>
        <p:nvPicPr>
          <p:cNvPr descr="Complaint Handling Cartoon - ReadyToManage" id="1135" name="Google Shape;1135;p120"/>
          <p:cNvPicPr preferRelativeResize="0"/>
          <p:nvPr/>
        </p:nvPicPr>
        <p:blipFill rotWithShape="1">
          <a:blip r:embed="rId4">
            <a:alphaModFix/>
          </a:blip>
          <a:srcRect b="0" l="0" r="0" t="0"/>
          <a:stretch/>
        </p:blipFill>
        <p:spPr>
          <a:xfrm>
            <a:off x="8130240" y="2624040"/>
            <a:ext cx="3832560" cy="382356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21"/>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2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اعلانات ❌ ٌٌٌRaed AL Sad 200k (@read_991) | nitter" id="1142" name="Google Shape;1142;p121"/>
          <p:cNvPicPr preferRelativeResize="0"/>
          <p:nvPr/>
        </p:nvPicPr>
        <p:blipFill rotWithShape="1">
          <a:blip r:embed="rId3">
            <a:alphaModFix/>
          </a:blip>
          <a:srcRect b="0" l="0" r="0" t="0"/>
          <a:stretch/>
        </p:blipFill>
        <p:spPr>
          <a:xfrm>
            <a:off x="2566800" y="2286000"/>
            <a:ext cx="7449120" cy="368784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2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IF NOT JEALOUS? </a:t>
            </a:r>
            <a:endParaRPr b="0" i="0" sz="4000" u="none" cap="none" strike="noStrike">
              <a:latin typeface="Arial"/>
              <a:ea typeface="Arial"/>
              <a:cs typeface="Arial"/>
              <a:sym typeface="Arial"/>
            </a:endParaRPr>
          </a:p>
        </p:txBody>
      </p:sp>
      <p:sp>
        <p:nvSpPr>
          <p:cNvPr id="1149" name="Google Shape;1149;p12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صور كومنتات للفيس بوك يعنى اعمل ايه احمد مكى - أكتب اسمك على الصور" id="1150" name="Google Shape;1150;p122"/>
          <p:cNvPicPr preferRelativeResize="0"/>
          <p:nvPr/>
        </p:nvPicPr>
        <p:blipFill rotWithShape="1">
          <a:blip r:embed="rId3">
            <a:alphaModFix/>
          </a:blip>
          <a:srcRect b="0" l="0" r="0" t="0"/>
          <a:stretch/>
        </p:blipFill>
        <p:spPr>
          <a:xfrm>
            <a:off x="2862360" y="2403000"/>
            <a:ext cx="4718160" cy="381168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UPDATE RATIONALLY </a:t>
            </a:r>
            <a:endParaRPr b="0" i="0" sz="4000" u="none" cap="none" strike="noStrike">
              <a:latin typeface="Arial"/>
              <a:ea typeface="Arial"/>
              <a:cs typeface="Arial"/>
              <a:sym typeface="Arial"/>
            </a:endParaRPr>
          </a:p>
        </p:txBody>
      </p:sp>
      <p:sp>
        <p:nvSpPr>
          <p:cNvPr id="1156" name="Google Shape;1156;p123"/>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7" name="Google Shape;1157;p123"/>
          <p:cNvPicPr preferRelativeResize="0"/>
          <p:nvPr/>
        </p:nvPicPr>
        <p:blipFill rotWithShape="1">
          <a:blip r:embed="rId3">
            <a:alphaModFix/>
          </a:blip>
          <a:srcRect b="0" l="0" r="0" t="0"/>
          <a:stretch/>
        </p:blipFill>
        <p:spPr>
          <a:xfrm>
            <a:off x="1033560" y="2011680"/>
            <a:ext cx="8914680" cy="468648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24"/>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RULE 2</a:t>
            </a:r>
            <a:endParaRPr b="0" i="0" sz="4000" u="none" cap="none" strike="noStrike">
              <a:latin typeface="Arial"/>
              <a:ea typeface="Arial"/>
              <a:cs typeface="Arial"/>
              <a:sym typeface="Arial"/>
            </a:endParaRPr>
          </a:p>
        </p:txBody>
      </p:sp>
      <p:sp>
        <p:nvSpPr>
          <p:cNvPr id="1163" name="Google Shape;1163;p12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4" name="Google Shape;1164;p124"/>
          <p:cNvPicPr preferRelativeResize="0"/>
          <p:nvPr/>
        </p:nvPicPr>
        <p:blipFill rotWithShape="1">
          <a:blip r:embed="rId3">
            <a:alphaModFix/>
          </a:blip>
          <a:srcRect b="0" l="0" r="0" t="0"/>
          <a:stretch/>
        </p:blipFill>
        <p:spPr>
          <a:xfrm>
            <a:off x="3120840" y="2097000"/>
            <a:ext cx="5513040" cy="463716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25"/>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2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1" name="Google Shape;1171;p125"/>
          <p:cNvPicPr preferRelativeResize="0"/>
          <p:nvPr/>
        </p:nvPicPr>
        <p:blipFill rotWithShape="1">
          <a:blip r:embed="rId3">
            <a:alphaModFix/>
          </a:blip>
          <a:srcRect b="0" l="0" r="0" t="0"/>
          <a:stretch/>
        </p:blipFill>
        <p:spPr>
          <a:xfrm>
            <a:off x="2892960" y="923040"/>
            <a:ext cx="5846040" cy="593172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26"/>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U THINK?</a:t>
            </a:r>
            <a:endParaRPr b="0" i="0" sz="4000" u="none" cap="none" strike="noStrike">
              <a:latin typeface="Arial"/>
              <a:ea typeface="Arial"/>
              <a:cs typeface="Arial"/>
              <a:sym typeface="Arial"/>
            </a:endParaRPr>
          </a:p>
        </p:txBody>
      </p:sp>
      <p:sp>
        <p:nvSpPr>
          <p:cNvPr id="1178" name="Google Shape;1178;p12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9" name="Google Shape;1179;p126"/>
          <p:cNvPicPr preferRelativeResize="0"/>
          <p:nvPr/>
        </p:nvPicPr>
        <p:blipFill rotWithShape="1">
          <a:blip r:embed="rId3">
            <a:alphaModFix/>
          </a:blip>
          <a:srcRect b="0" l="0" r="0" t="0"/>
          <a:stretch/>
        </p:blipFill>
        <p:spPr>
          <a:xfrm>
            <a:off x="1202760" y="2011680"/>
            <a:ext cx="9374400" cy="484308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27"/>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NEW DATA</a:t>
            </a:r>
            <a:endParaRPr b="0" i="0" sz="4000" u="none" cap="none" strike="noStrike">
              <a:latin typeface="Arial"/>
              <a:ea typeface="Arial"/>
              <a:cs typeface="Arial"/>
              <a:sym typeface="Arial"/>
            </a:endParaRPr>
          </a:p>
        </p:txBody>
      </p:sp>
      <p:sp>
        <p:nvSpPr>
          <p:cNvPr id="1186" name="Google Shape;1186;p12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7" name="Google Shape;1187;p127"/>
          <p:cNvPicPr preferRelativeResize="0"/>
          <p:nvPr/>
        </p:nvPicPr>
        <p:blipFill rotWithShape="1">
          <a:blip r:embed="rId3">
            <a:alphaModFix/>
          </a:blip>
          <a:srcRect b="0" l="0" r="0" t="0"/>
          <a:stretch/>
        </p:blipFill>
        <p:spPr>
          <a:xfrm>
            <a:off x="1202760" y="2011680"/>
            <a:ext cx="9374400" cy="4843080"/>
          </a:xfrm>
          <a:prstGeom prst="rect">
            <a:avLst/>
          </a:prstGeom>
          <a:noFill/>
          <a:ln>
            <a:noFill/>
          </a:ln>
        </p:spPr>
      </p:pic>
      <p:sp>
        <p:nvSpPr>
          <p:cNvPr id="1188" name="Google Shape;1188;p127"/>
          <p:cNvSpPr/>
          <p:nvPr/>
        </p:nvSpPr>
        <p:spPr>
          <a:xfrm>
            <a:off x="4153680" y="4065480"/>
            <a:ext cx="55638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A smart friend tells u meditation is useful</a:t>
            </a:r>
            <a:endParaRPr b="0" i="0" sz="1800" u="none" cap="none" strike="noStrike">
              <a:latin typeface="Arial"/>
              <a:ea typeface="Arial"/>
              <a:cs typeface="Arial"/>
              <a:sym typeface="Arial"/>
            </a:endParaRPr>
          </a:p>
        </p:txBody>
      </p:sp>
      <p:sp>
        <p:nvSpPr>
          <p:cNvPr id="1189" name="Google Shape;1189;p127"/>
          <p:cNvSpPr/>
          <p:nvPr/>
        </p:nvSpPr>
        <p:spPr>
          <a:xfrm>
            <a:off x="6509160" y="5550120"/>
            <a:ext cx="17355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What to do?</a:t>
            </a:r>
            <a:endParaRPr b="0" i="0" sz="1800" u="none" cap="none" strike="noStrike">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2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UPDATE A BIT!</a:t>
            </a:r>
            <a:endParaRPr b="0" i="0" sz="4000" u="none" cap="none" strike="noStrike">
              <a:latin typeface="Arial"/>
              <a:ea typeface="Arial"/>
              <a:cs typeface="Arial"/>
              <a:sym typeface="Arial"/>
            </a:endParaRPr>
          </a:p>
        </p:txBody>
      </p:sp>
      <p:sp>
        <p:nvSpPr>
          <p:cNvPr id="1196" name="Google Shape;1196;p12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7" name="Google Shape;1197;p128"/>
          <p:cNvPicPr preferRelativeResize="0"/>
          <p:nvPr/>
        </p:nvPicPr>
        <p:blipFill rotWithShape="1">
          <a:blip r:embed="rId3">
            <a:alphaModFix/>
          </a:blip>
          <a:srcRect b="0" l="0" r="0" t="0"/>
          <a:stretch/>
        </p:blipFill>
        <p:spPr>
          <a:xfrm>
            <a:off x="744480" y="2246400"/>
            <a:ext cx="10239480" cy="4694760"/>
          </a:xfrm>
          <a:prstGeom prst="rect">
            <a:avLst/>
          </a:prstGeom>
          <a:noFill/>
          <a:ln>
            <a:noFill/>
          </a:ln>
        </p:spPr>
      </p:pic>
      <p:sp>
        <p:nvSpPr>
          <p:cNvPr id="1198" name="Google Shape;1198;p128"/>
          <p:cNvSpPr/>
          <p:nvPr/>
        </p:nvSpPr>
        <p:spPr>
          <a:xfrm>
            <a:off x="9439560" y="5152680"/>
            <a:ext cx="15526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It depends</a:t>
            </a:r>
            <a:endParaRPr b="0" i="0" sz="1800" u="none" cap="none" strike="noStrike">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2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MORE AND MORE INFO?</a:t>
            </a:r>
            <a:endParaRPr b="0" i="0" sz="4000" u="none" cap="none" strike="noStrike">
              <a:latin typeface="Arial"/>
              <a:ea typeface="Arial"/>
              <a:cs typeface="Arial"/>
              <a:sym typeface="Arial"/>
            </a:endParaRPr>
          </a:p>
        </p:txBody>
      </p:sp>
      <p:sp>
        <p:nvSpPr>
          <p:cNvPr id="1204" name="Google Shape;1204;p12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5" name="Google Shape;1205;p129"/>
          <p:cNvPicPr preferRelativeResize="0"/>
          <p:nvPr/>
        </p:nvPicPr>
        <p:blipFill rotWithShape="1">
          <a:blip r:embed="rId3">
            <a:alphaModFix/>
          </a:blip>
          <a:srcRect b="0" l="0" r="0" t="0"/>
          <a:stretch/>
        </p:blipFill>
        <p:spPr>
          <a:xfrm>
            <a:off x="417600" y="2011680"/>
            <a:ext cx="7113240" cy="4552560"/>
          </a:xfrm>
          <a:prstGeom prst="rect">
            <a:avLst/>
          </a:prstGeom>
          <a:noFill/>
          <a:ln>
            <a:noFill/>
          </a:ln>
        </p:spPr>
      </p:pic>
      <p:pic>
        <p:nvPicPr>
          <p:cNvPr descr="VRC Game Design Animation Challenge: Team 1437Z: Patriot Robotics: TIPPING  POINT (2016) - YouTube" id="1206" name="Google Shape;1206;p129"/>
          <p:cNvPicPr preferRelativeResize="0"/>
          <p:nvPr/>
        </p:nvPicPr>
        <p:blipFill rotWithShape="1">
          <a:blip r:embed="rId4">
            <a:alphaModFix/>
          </a:blip>
          <a:srcRect b="0" l="0" r="0" t="0"/>
          <a:stretch/>
        </p:blipFill>
        <p:spPr>
          <a:xfrm>
            <a:off x="7785720" y="2575080"/>
            <a:ext cx="4403160" cy="34257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4"/>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QUESTIONS TO ASK?</a:t>
            </a:r>
            <a:endParaRPr b="0" i="0" sz="4000" u="none" cap="none" strike="noStrike">
              <a:latin typeface="Arial"/>
              <a:ea typeface="Arial"/>
              <a:cs typeface="Arial"/>
              <a:sym typeface="Arial"/>
            </a:endParaRPr>
          </a:p>
        </p:txBody>
      </p:sp>
      <p:sp>
        <p:nvSpPr>
          <p:cNvPr id="268" name="Google Shape;268;p14"/>
          <p:cNvSpPr/>
          <p:nvPr/>
        </p:nvSpPr>
        <p:spPr>
          <a:xfrm>
            <a:off x="1202400" y="2011680"/>
            <a:ext cx="9779760" cy="4202280"/>
          </a:xfrm>
          <a:prstGeom prst="rect">
            <a:avLst/>
          </a:prstGeom>
          <a:noFill/>
          <a:ln>
            <a:noFill/>
          </a:ln>
        </p:spPr>
        <p:txBody>
          <a:bodyPr anchorCtr="0" anchor="t" bIns="45000" lIns="90000" spcFirstLastPara="1" rIns="90000" wrap="square" tIns="45000">
            <a:noAutofit/>
          </a:bodyPr>
          <a:lstStyle/>
          <a:p>
            <a:pPr indent="-17891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What’s the probability the study measured someone who is fully self-quarantined?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17891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How many NYC residents are keeping themselves entirely to themselves?</a:t>
            </a:r>
            <a:endParaRPr b="0" i="0" sz="2200" u="none" cap="none" strike="noStrike">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30"/>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3 RULES </a:t>
            </a:r>
            <a:endParaRPr b="0" i="0" sz="4000" u="none" cap="none" strike="noStrike">
              <a:latin typeface="Arial"/>
              <a:ea typeface="Arial"/>
              <a:cs typeface="Arial"/>
              <a:sym typeface="Arial"/>
            </a:endParaRPr>
          </a:p>
        </p:txBody>
      </p:sp>
      <p:sp>
        <p:nvSpPr>
          <p:cNvPr id="1212" name="Google Shape;1212;p13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130"/>
          <p:cNvPicPr preferRelativeResize="0"/>
          <p:nvPr/>
        </p:nvPicPr>
        <p:blipFill rotWithShape="1">
          <a:blip r:embed="rId3">
            <a:alphaModFix/>
          </a:blip>
          <a:srcRect b="0" l="0" r="0" t="0"/>
          <a:stretch/>
        </p:blipFill>
        <p:spPr>
          <a:xfrm>
            <a:off x="2902320" y="2011680"/>
            <a:ext cx="4549320" cy="471528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3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WANT MORE INFO?</a:t>
            </a:r>
            <a:endParaRPr b="0" i="0" sz="4000" u="none" cap="none" strike="noStrike">
              <a:latin typeface="Arial"/>
              <a:ea typeface="Arial"/>
              <a:cs typeface="Arial"/>
              <a:sym typeface="Arial"/>
            </a:endParaRPr>
          </a:p>
        </p:txBody>
      </p:sp>
      <p:sp>
        <p:nvSpPr>
          <p:cNvPr id="1220" name="Google Shape;1220;p13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1" name="Google Shape;1221;p131"/>
          <p:cNvPicPr preferRelativeResize="0"/>
          <p:nvPr/>
        </p:nvPicPr>
        <p:blipFill rotWithShape="1">
          <a:blip r:embed="rId3">
            <a:alphaModFix/>
          </a:blip>
          <a:srcRect b="0" l="0" r="0" t="0"/>
          <a:stretch/>
        </p:blipFill>
        <p:spPr>
          <a:xfrm>
            <a:off x="2565360" y="2271600"/>
            <a:ext cx="7055640" cy="437904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3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HEART OF BAYES’ THEOREM?</a:t>
            </a:r>
            <a:endParaRPr b="0" i="0" sz="4000" u="none" cap="none" strike="noStrike">
              <a:latin typeface="Arial"/>
              <a:ea typeface="Arial"/>
              <a:cs typeface="Arial"/>
              <a:sym typeface="Arial"/>
            </a:endParaRPr>
          </a:p>
        </p:txBody>
      </p:sp>
      <p:sp>
        <p:nvSpPr>
          <p:cNvPr id="1227" name="Google Shape;1227;p132"/>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2200" u="none" cap="none" strike="noStrike">
                <a:solidFill>
                  <a:srgbClr val="FFFFFF"/>
                </a:solidFill>
                <a:latin typeface="Corbel"/>
                <a:ea typeface="Corbel"/>
                <a:cs typeface="Corbel"/>
                <a:sym typeface="Corbel"/>
              </a:rPr>
              <a:t>???</a:t>
            </a:r>
            <a:endParaRPr b="0" i="0" sz="2200" u="none" cap="none" strike="noStrike">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33"/>
          <p:cNvSpPr/>
          <p:nvPr/>
        </p:nvSpPr>
        <p:spPr>
          <a:xfrm>
            <a:off x="2286000" y="5852160"/>
            <a:ext cx="6770160" cy="60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latin typeface="Arial"/>
                <a:ea typeface="Arial"/>
                <a:cs typeface="Arial"/>
                <a:sym typeface="Arial"/>
              </a:rPr>
              <a:t>The medical test paradox, and redesigning Bayes' rule - YouTube</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sng" cap="none" strike="noStrike">
                <a:solidFill>
                  <a:srgbClr val="6EAC1C"/>
                </a:solidFill>
                <a:latin typeface="Arial"/>
                <a:ea typeface="Arial"/>
                <a:cs typeface="Arial"/>
                <a:sym typeface="Arial"/>
                <a:hlinkClick r:id="rId3">
                  <a:extLst>
                    <a:ext uri="{A12FA001-AC4F-418D-AE19-62706E023703}">
                      <ahyp:hlinkClr val="tx"/>
                    </a:ext>
                  </a:extLst>
                </a:hlinkClick>
              </a:rPr>
              <a:t>https://www.youtube.com/watch?v=lG4VkPoG3ko</a:t>
            </a:r>
            <a:r>
              <a:rPr b="0" i="0" lang="en-US" sz="1800" u="none" cap="none" strike="noStrike">
                <a:solidFill>
                  <a:srgbClr val="6EAC1C"/>
                </a:solidFill>
                <a:latin typeface="Arial"/>
                <a:ea typeface="Arial"/>
                <a:cs typeface="Arial"/>
                <a:sym typeface="Arial"/>
              </a:rPr>
              <a:t> </a:t>
            </a:r>
            <a:endParaRPr b="0" i="0" sz="1800" u="none" cap="none" strike="noStrike">
              <a:latin typeface="Arial"/>
              <a:ea typeface="Arial"/>
              <a:cs typeface="Arial"/>
              <a:sym typeface="Arial"/>
            </a:endParaRPr>
          </a:p>
        </p:txBody>
      </p:sp>
      <p:pic>
        <p:nvPicPr>
          <p:cNvPr id="1233" name="Google Shape;1233;p133"/>
          <p:cNvPicPr preferRelativeResize="0"/>
          <p:nvPr/>
        </p:nvPicPr>
        <p:blipFill rotWithShape="1">
          <a:blip r:embed="rId4">
            <a:alphaModFix/>
          </a:blip>
          <a:srcRect b="0" l="0" r="0" t="0"/>
          <a:stretch/>
        </p:blipFill>
        <p:spPr>
          <a:xfrm>
            <a:off x="2834640" y="1276560"/>
            <a:ext cx="6644880" cy="40266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34"/>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3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0" name="Google Shape;1240;p134"/>
          <p:cNvPicPr preferRelativeResize="0"/>
          <p:nvPr/>
        </p:nvPicPr>
        <p:blipFill rotWithShape="1">
          <a:blip r:embed="rId3">
            <a:alphaModFix/>
          </a:blip>
          <a:srcRect b="0" l="0" r="0" t="0"/>
          <a:stretch/>
        </p:blipFill>
        <p:spPr>
          <a:xfrm>
            <a:off x="760680" y="2011680"/>
            <a:ext cx="10665720" cy="458028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35"/>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MAYBE WE DIFFER </a:t>
            </a:r>
            <a:endParaRPr b="0" i="0" sz="4000" u="none" cap="none" strike="noStrike">
              <a:latin typeface="Arial"/>
              <a:ea typeface="Arial"/>
              <a:cs typeface="Arial"/>
              <a:sym typeface="Arial"/>
            </a:endParaRPr>
          </a:p>
        </p:txBody>
      </p:sp>
      <p:sp>
        <p:nvSpPr>
          <p:cNvPr id="1247" name="Google Shape;1247;p13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8" name="Google Shape;1248;p135"/>
          <p:cNvPicPr preferRelativeResize="0"/>
          <p:nvPr/>
        </p:nvPicPr>
        <p:blipFill rotWithShape="1">
          <a:blip r:embed="rId3">
            <a:alphaModFix/>
          </a:blip>
          <a:srcRect b="0" l="0" r="0" t="0"/>
          <a:stretch/>
        </p:blipFill>
        <p:spPr>
          <a:xfrm>
            <a:off x="6639480" y="1792800"/>
            <a:ext cx="5549400" cy="5061600"/>
          </a:xfrm>
          <a:prstGeom prst="rect">
            <a:avLst/>
          </a:prstGeom>
          <a:noFill/>
          <a:ln>
            <a:noFill/>
          </a:ln>
        </p:spPr>
      </p:pic>
      <p:pic>
        <p:nvPicPr>
          <p:cNvPr id="1249" name="Google Shape;1249;p135"/>
          <p:cNvPicPr preferRelativeResize="0"/>
          <p:nvPr/>
        </p:nvPicPr>
        <p:blipFill rotWithShape="1">
          <a:blip r:embed="rId4">
            <a:alphaModFix/>
          </a:blip>
          <a:srcRect b="0" l="0" r="0" t="0"/>
          <a:stretch/>
        </p:blipFill>
        <p:spPr>
          <a:xfrm>
            <a:off x="159120" y="1792800"/>
            <a:ext cx="6218640" cy="50616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36"/>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36"/>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36"/>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8" name="Google Shape;1258;p136"/>
          <p:cNvPicPr preferRelativeResize="0"/>
          <p:nvPr/>
        </p:nvPicPr>
        <p:blipFill rotWithShape="1">
          <a:blip r:embed="rId3">
            <a:alphaModFix/>
          </a:blip>
          <a:srcRect b="0" l="0" r="0" t="0"/>
          <a:stretch/>
        </p:blipFill>
        <p:spPr>
          <a:xfrm>
            <a:off x="1612800" y="2298600"/>
            <a:ext cx="8961120" cy="371196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37"/>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37"/>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37"/>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7" name="Google Shape;1267;p137"/>
          <p:cNvPicPr preferRelativeResize="0"/>
          <p:nvPr/>
        </p:nvPicPr>
        <p:blipFill rotWithShape="1">
          <a:blip r:embed="rId3">
            <a:alphaModFix/>
          </a:blip>
          <a:srcRect b="0" l="0" r="0" t="0"/>
          <a:stretch/>
        </p:blipFill>
        <p:spPr>
          <a:xfrm>
            <a:off x="1815120" y="2504520"/>
            <a:ext cx="7484400" cy="3515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HOW TO CHOOSE?</a:t>
            </a:r>
            <a:endParaRPr b="0" i="0" sz="4000" u="none" cap="none" strike="noStrike">
              <a:latin typeface="Arial"/>
              <a:ea typeface="Arial"/>
              <a:cs typeface="Arial"/>
              <a:sym typeface="Arial"/>
            </a:endParaRPr>
          </a:p>
        </p:txBody>
      </p:sp>
      <p:sp>
        <p:nvSpPr>
          <p:cNvPr id="1274" name="Google Shape;1274;p13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5" name="Google Shape;1275;p138"/>
          <p:cNvPicPr preferRelativeResize="0"/>
          <p:nvPr/>
        </p:nvPicPr>
        <p:blipFill rotWithShape="1">
          <a:blip r:embed="rId3">
            <a:alphaModFix/>
          </a:blip>
          <a:srcRect b="0" l="0" r="0" t="0"/>
          <a:stretch/>
        </p:blipFill>
        <p:spPr>
          <a:xfrm>
            <a:off x="1103400" y="2053080"/>
            <a:ext cx="2991240" cy="2991240"/>
          </a:xfrm>
          <a:prstGeom prst="rect">
            <a:avLst/>
          </a:prstGeom>
          <a:noFill/>
          <a:ln>
            <a:noFill/>
          </a:ln>
        </p:spPr>
      </p:pic>
      <p:pic>
        <p:nvPicPr>
          <p:cNvPr descr="Diagram of probability distribution relationships" id="1276" name="Google Shape;1276;p138"/>
          <p:cNvPicPr preferRelativeResize="0"/>
          <p:nvPr/>
        </p:nvPicPr>
        <p:blipFill rotWithShape="1">
          <a:blip r:embed="rId4">
            <a:alphaModFix/>
          </a:blip>
          <a:srcRect b="0" l="0" r="0" t="0"/>
          <a:stretch/>
        </p:blipFill>
        <p:spPr>
          <a:xfrm>
            <a:off x="7237800" y="1332000"/>
            <a:ext cx="4695120" cy="4931280"/>
          </a:xfrm>
          <a:prstGeom prst="rect">
            <a:avLst/>
          </a:prstGeom>
          <a:noFill/>
          <a:ln>
            <a:noFill/>
          </a:ln>
        </p:spPr>
      </p:pic>
      <p:sp>
        <p:nvSpPr>
          <p:cNvPr id="1277" name="Google Shape;1277;p138"/>
          <p:cNvSpPr/>
          <p:nvPr/>
        </p:nvSpPr>
        <p:spPr>
          <a:xfrm>
            <a:off x="527040" y="5688000"/>
            <a:ext cx="199332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0000"/>
                </a:solidFill>
                <a:latin typeface="Corbel"/>
                <a:ea typeface="Corbel"/>
                <a:cs typeface="Corbel"/>
                <a:sym typeface="Corbel"/>
              </a:rPr>
              <a:t>Why to choose?</a:t>
            </a:r>
            <a:endParaRPr b="0" i="0" sz="1800" u="none" cap="none" strike="noStrike">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3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PAUSE A MINUTE</a:t>
            </a:r>
            <a:endParaRPr b="0" i="0" sz="4000" u="none" cap="none" strike="noStrike">
              <a:latin typeface="Arial"/>
              <a:ea typeface="Arial"/>
              <a:cs typeface="Arial"/>
              <a:sym typeface="Arial"/>
            </a:endParaRPr>
          </a:p>
        </p:txBody>
      </p:sp>
      <p:sp>
        <p:nvSpPr>
          <p:cNvPr id="1283" name="Google Shape;1283;p139"/>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39"/>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5" name="Google Shape;1285;p139"/>
          <p:cNvPicPr preferRelativeResize="0"/>
          <p:nvPr/>
        </p:nvPicPr>
        <p:blipFill rotWithShape="1">
          <a:blip r:embed="rId3">
            <a:alphaModFix/>
          </a:blip>
          <a:srcRect b="0" l="0" r="0" t="0"/>
          <a:stretch/>
        </p:blipFill>
        <p:spPr>
          <a:xfrm>
            <a:off x="2146320" y="2337120"/>
            <a:ext cx="8288280" cy="36349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5"/>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CONCLUSION</a:t>
            </a:r>
            <a:endParaRPr b="0" i="0" sz="4000" u="none" cap="none" strike="noStrike">
              <a:latin typeface="Arial"/>
              <a:ea typeface="Arial"/>
              <a:cs typeface="Arial"/>
              <a:sym typeface="Arial"/>
            </a:endParaRPr>
          </a:p>
        </p:txBody>
      </p:sp>
      <p:sp>
        <p:nvSpPr>
          <p:cNvPr id="275" name="Google Shape;275;p15"/>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15"/>
          <p:cNvPicPr preferRelativeResize="0"/>
          <p:nvPr/>
        </p:nvPicPr>
        <p:blipFill rotWithShape="1">
          <a:blip r:embed="rId3">
            <a:alphaModFix/>
          </a:blip>
          <a:srcRect b="0" l="0" r="0" t="0"/>
          <a:stretch/>
        </p:blipFill>
        <p:spPr>
          <a:xfrm>
            <a:off x="686880" y="3371760"/>
            <a:ext cx="10811520" cy="12132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40"/>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PAUSE A MINUTE</a:t>
            </a:r>
            <a:endParaRPr b="0" i="0" sz="4000" u="none" cap="none" strike="noStrike">
              <a:latin typeface="Arial"/>
              <a:ea typeface="Arial"/>
              <a:cs typeface="Arial"/>
              <a:sym typeface="Arial"/>
            </a:endParaRPr>
          </a:p>
        </p:txBody>
      </p:sp>
      <p:sp>
        <p:nvSpPr>
          <p:cNvPr id="1291" name="Google Shape;1291;p140"/>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40"/>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3" name="Google Shape;1293;p140"/>
          <p:cNvPicPr preferRelativeResize="0"/>
          <p:nvPr/>
        </p:nvPicPr>
        <p:blipFill rotWithShape="1">
          <a:blip r:embed="rId3">
            <a:alphaModFix/>
          </a:blip>
          <a:srcRect b="0" l="0" r="0" t="0"/>
          <a:stretch/>
        </p:blipFill>
        <p:spPr>
          <a:xfrm>
            <a:off x="826920" y="2055960"/>
            <a:ext cx="9651960" cy="423864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4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IS THE STUDY WORTHLESS?</a:t>
            </a:r>
            <a:endParaRPr b="0" i="0" sz="4000" u="none" cap="none" strike="noStrike">
              <a:latin typeface="Arial"/>
              <a:ea typeface="Arial"/>
              <a:cs typeface="Arial"/>
              <a:sym typeface="Arial"/>
            </a:endParaRPr>
          </a:p>
        </p:txBody>
      </p:sp>
      <p:sp>
        <p:nvSpPr>
          <p:cNvPr id="1300" name="Google Shape;1300;p141"/>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As good as the assumptions</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pic>
        <p:nvPicPr>
          <p:cNvPr descr="Bridging the Gap Between Digital and Telephony" id="1301" name="Google Shape;1301;p141"/>
          <p:cNvPicPr preferRelativeResize="0"/>
          <p:nvPr/>
        </p:nvPicPr>
        <p:blipFill rotWithShape="1">
          <a:blip r:embed="rId3">
            <a:alphaModFix/>
          </a:blip>
          <a:srcRect b="0" l="0" r="0" t="0"/>
          <a:stretch/>
        </p:blipFill>
        <p:spPr>
          <a:xfrm>
            <a:off x="2651400" y="2626560"/>
            <a:ext cx="6577560" cy="380664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4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HOW TO CHOOSE?</a:t>
            </a:r>
            <a:endParaRPr b="0" i="0" sz="4000" u="none" cap="none" strike="noStrike">
              <a:latin typeface="Arial"/>
              <a:ea typeface="Arial"/>
              <a:cs typeface="Arial"/>
              <a:sym typeface="Arial"/>
            </a:endParaRPr>
          </a:p>
        </p:txBody>
      </p:sp>
      <p:sp>
        <p:nvSpPr>
          <p:cNvPr id="1308" name="Google Shape;1308;p14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9" name="Google Shape;1309;p142"/>
          <p:cNvPicPr preferRelativeResize="0"/>
          <p:nvPr/>
        </p:nvPicPr>
        <p:blipFill rotWithShape="1">
          <a:blip r:embed="rId3">
            <a:alphaModFix/>
          </a:blip>
          <a:srcRect b="0" l="0" r="0" t="0"/>
          <a:stretch/>
        </p:blipFill>
        <p:spPr>
          <a:xfrm>
            <a:off x="1103400" y="2053080"/>
            <a:ext cx="2991240" cy="2991240"/>
          </a:xfrm>
          <a:prstGeom prst="rect">
            <a:avLst/>
          </a:prstGeom>
          <a:noFill/>
          <a:ln>
            <a:noFill/>
          </a:ln>
        </p:spPr>
      </p:pic>
      <p:pic>
        <p:nvPicPr>
          <p:cNvPr descr="Diagram of probability distribution relationships" id="1310" name="Google Shape;1310;p142"/>
          <p:cNvPicPr preferRelativeResize="0"/>
          <p:nvPr/>
        </p:nvPicPr>
        <p:blipFill rotWithShape="1">
          <a:blip r:embed="rId4">
            <a:alphaModFix/>
          </a:blip>
          <a:srcRect b="0" l="0" r="0" t="0"/>
          <a:stretch/>
        </p:blipFill>
        <p:spPr>
          <a:xfrm>
            <a:off x="7237800" y="1332000"/>
            <a:ext cx="4695120" cy="4931280"/>
          </a:xfrm>
          <a:prstGeom prst="rect">
            <a:avLst/>
          </a:prstGeom>
          <a:noFill/>
          <a:ln>
            <a:noFill/>
          </a:ln>
        </p:spPr>
      </p:pic>
      <p:sp>
        <p:nvSpPr>
          <p:cNvPr id="1311" name="Google Shape;1311;p142"/>
          <p:cNvSpPr/>
          <p:nvPr/>
        </p:nvSpPr>
        <p:spPr>
          <a:xfrm>
            <a:off x="527040" y="5688000"/>
            <a:ext cx="199332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0000"/>
                </a:solidFill>
                <a:latin typeface="Corbel"/>
                <a:ea typeface="Corbel"/>
                <a:cs typeface="Corbel"/>
                <a:sym typeface="Corbel"/>
              </a:rPr>
              <a:t>Why to choose?</a:t>
            </a:r>
            <a:endParaRPr b="0" i="0" sz="1800" u="none" cap="none" strike="noStrike">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4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1" i="0" lang="en-US" sz="4000" u="none" cap="none" strike="noStrike">
                <a:solidFill>
                  <a:srgbClr val="FF0000"/>
                </a:solidFill>
                <a:latin typeface="Corbel"/>
                <a:ea typeface="Corbel"/>
                <a:cs typeface="Corbel"/>
                <a:sym typeface="Corbel"/>
              </a:rPr>
              <a:t>لولو من أبولو </a:t>
            </a:r>
            <a:endParaRPr b="0" i="0" sz="4000" u="none" cap="none" strike="noStrike">
              <a:latin typeface="Arial"/>
              <a:ea typeface="Arial"/>
              <a:cs typeface="Arial"/>
              <a:sym typeface="Arial"/>
            </a:endParaRPr>
          </a:p>
        </p:txBody>
      </p:sp>
      <p:sp>
        <p:nvSpPr>
          <p:cNvPr id="1318" name="Google Shape;1318;p143"/>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43"/>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0" name="Google Shape;1320;p143"/>
          <p:cNvPicPr preferRelativeResize="0"/>
          <p:nvPr/>
        </p:nvPicPr>
        <p:blipFill rotWithShape="1">
          <a:blip r:embed="rId3">
            <a:alphaModFix/>
          </a:blip>
          <a:srcRect b="0" l="0" r="0" t="0"/>
          <a:stretch/>
        </p:blipFill>
        <p:spPr>
          <a:xfrm>
            <a:off x="2174760" y="2409120"/>
            <a:ext cx="6956280" cy="349128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44"/>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IT DIFFERS</a:t>
            </a:r>
            <a:endParaRPr b="0" i="0" sz="4000" u="none" cap="none" strike="noStrike">
              <a:latin typeface="Arial"/>
              <a:ea typeface="Arial"/>
              <a:cs typeface="Arial"/>
              <a:sym typeface="Arial"/>
            </a:endParaRPr>
          </a:p>
        </p:txBody>
      </p:sp>
      <p:sp>
        <p:nvSpPr>
          <p:cNvPr id="1327" name="Google Shape;1327;p14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8" name="Google Shape;1328;p144"/>
          <p:cNvPicPr preferRelativeResize="0"/>
          <p:nvPr/>
        </p:nvPicPr>
        <p:blipFill rotWithShape="1">
          <a:blip r:embed="rId3">
            <a:alphaModFix/>
          </a:blip>
          <a:srcRect b="0" l="0" r="0" t="0"/>
          <a:stretch/>
        </p:blipFill>
        <p:spPr>
          <a:xfrm>
            <a:off x="3439080" y="2119320"/>
            <a:ext cx="4732560" cy="455724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45"/>
          <p:cNvSpPr/>
          <p:nvPr/>
        </p:nvSpPr>
        <p:spPr>
          <a:xfrm>
            <a:off x="1202760" y="284040"/>
            <a:ext cx="9780840" cy="1505520"/>
          </a:xfrm>
          <a:prstGeom prst="rect">
            <a:avLst/>
          </a:prstGeom>
          <a:noFill/>
          <a:ln>
            <a:noFill/>
          </a:ln>
        </p:spPr>
        <p:txBody>
          <a:bodyPr anchorCtr="0" anchor="ctr" bIns="45000" lIns="90000" spcFirstLastPara="1" rIns="90000" wrap="square" tIns="45000">
            <a:norm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CHOOSING YOUR DISTRIBUTION</a:t>
            </a:r>
            <a:endParaRPr b="0" i="0" sz="4000" u="none" cap="none" strike="noStrike">
              <a:latin typeface="Arial"/>
              <a:ea typeface="Arial"/>
              <a:cs typeface="Arial"/>
              <a:sym typeface="Arial"/>
            </a:endParaRPr>
          </a:p>
        </p:txBody>
      </p:sp>
      <p:sp>
        <p:nvSpPr>
          <p:cNvPr id="1335" name="Google Shape;1335;p145"/>
          <p:cNvSpPr/>
          <p:nvPr/>
        </p:nvSpPr>
        <p:spPr>
          <a:xfrm>
            <a:off x="1103400" y="2060640"/>
            <a:ext cx="4393080" cy="419256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1800" u="none" cap="none" strike="noStrike">
                <a:solidFill>
                  <a:srgbClr val="FFFFFF"/>
                </a:solidFill>
                <a:latin typeface="Corbel"/>
                <a:ea typeface="Corbel"/>
                <a:cs typeface="Corbel"/>
                <a:sym typeface="Corbel"/>
              </a:rPr>
              <a:t>1- assume a distribution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1800" u="none" cap="none" strike="noStrike">
                <a:solidFill>
                  <a:srgbClr val="FFFFFF"/>
                </a:solidFill>
                <a:latin typeface="Corbel"/>
                <a:ea typeface="Corbel"/>
                <a:cs typeface="Corbel"/>
                <a:sym typeface="Corbel"/>
              </a:rPr>
              <a:t>2- other solutions (to be continued …)</a:t>
            </a:r>
            <a:endParaRPr b="0" i="0" sz="1800" u="none" cap="none" strike="noStrike">
              <a:latin typeface="Arial"/>
              <a:ea typeface="Arial"/>
              <a:cs typeface="Arial"/>
              <a:sym typeface="Arial"/>
            </a:endParaRPr>
          </a:p>
        </p:txBody>
      </p:sp>
      <p:sp>
        <p:nvSpPr>
          <p:cNvPr id="1336" name="Google Shape;1336;p145"/>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7" name="Google Shape;1337;p145"/>
          <p:cNvPicPr preferRelativeResize="0"/>
          <p:nvPr/>
        </p:nvPicPr>
        <p:blipFill rotWithShape="1">
          <a:blip r:embed="rId3">
            <a:alphaModFix/>
          </a:blip>
          <a:srcRect b="0" l="0" r="0" t="0"/>
          <a:stretch/>
        </p:blipFill>
        <p:spPr>
          <a:xfrm>
            <a:off x="646200" y="2873880"/>
            <a:ext cx="10527480" cy="90612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46"/>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WHICH DISTRIBUTION?</a:t>
            </a:r>
            <a:endParaRPr b="0" i="0" sz="4000" u="none" cap="none" strike="noStrike">
              <a:latin typeface="Arial"/>
              <a:ea typeface="Arial"/>
              <a:cs typeface="Arial"/>
              <a:sym typeface="Arial"/>
            </a:endParaRPr>
          </a:p>
        </p:txBody>
      </p:sp>
      <p:sp>
        <p:nvSpPr>
          <p:cNvPr id="1343" name="Google Shape;1343;p146"/>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6"/>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5" name="Google Shape;1345;p146"/>
          <p:cNvPicPr preferRelativeResize="0"/>
          <p:nvPr/>
        </p:nvPicPr>
        <p:blipFill rotWithShape="1">
          <a:blip r:embed="rId3">
            <a:alphaModFix/>
          </a:blip>
          <a:srcRect b="0" l="0" r="0" t="0"/>
          <a:stretch/>
        </p:blipFill>
        <p:spPr>
          <a:xfrm>
            <a:off x="2584440" y="2322000"/>
            <a:ext cx="5265000" cy="39312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47"/>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POPULAR DISTRIBUTIONS </a:t>
            </a:r>
            <a:endParaRPr b="0" i="0" sz="4000" u="none" cap="none" strike="noStrike">
              <a:latin typeface="Arial"/>
              <a:ea typeface="Arial"/>
              <a:cs typeface="Arial"/>
              <a:sym typeface="Arial"/>
            </a:endParaRPr>
          </a:p>
        </p:txBody>
      </p:sp>
      <p:sp>
        <p:nvSpPr>
          <p:cNvPr id="1352" name="Google Shape;1352;p147"/>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3" name="Google Shape;1353;p147"/>
          <p:cNvPicPr preferRelativeResize="0"/>
          <p:nvPr/>
        </p:nvPicPr>
        <p:blipFill rotWithShape="1">
          <a:blip r:embed="rId3">
            <a:alphaModFix/>
          </a:blip>
          <a:srcRect b="0" l="0" r="0" t="0"/>
          <a:stretch/>
        </p:blipFill>
        <p:spPr>
          <a:xfrm>
            <a:off x="5654520" y="2514600"/>
            <a:ext cx="4392720" cy="3279600"/>
          </a:xfrm>
          <a:prstGeom prst="rect">
            <a:avLst/>
          </a:prstGeom>
          <a:noFill/>
          <a:ln>
            <a:noFill/>
          </a:ln>
        </p:spPr>
      </p:pic>
      <p:pic>
        <p:nvPicPr>
          <p:cNvPr id="1354" name="Google Shape;1354;p147"/>
          <p:cNvPicPr preferRelativeResize="0"/>
          <p:nvPr/>
        </p:nvPicPr>
        <p:blipFill rotWithShape="1">
          <a:blip r:embed="rId4">
            <a:alphaModFix/>
          </a:blip>
          <a:srcRect b="0" l="0" r="0" t="0"/>
          <a:stretch/>
        </p:blipFill>
        <p:spPr>
          <a:xfrm>
            <a:off x="948240" y="2573640"/>
            <a:ext cx="4131000" cy="322056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9" name="Shape 1359"/>
        <p:cNvGrpSpPr/>
        <p:nvPr/>
      </p:nvGrpSpPr>
      <p:grpSpPr>
        <a:xfrm>
          <a:off x="0" y="0"/>
          <a:ext cx="0" cy="0"/>
          <a:chOff x="0" y="0"/>
          <a:chExt cx="0" cy="0"/>
        </a:xfrm>
      </p:grpSpPr>
      <p:sp>
        <p:nvSpPr>
          <p:cNvPr id="1360" name="Google Shape;1360;p14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WHY DO I NEED A DISTRIBUTION?</a:t>
            </a:r>
            <a:endParaRPr b="0" i="0" sz="4000" u="none" cap="none" strike="noStrike">
              <a:latin typeface="Arial"/>
              <a:ea typeface="Arial"/>
              <a:cs typeface="Arial"/>
              <a:sym typeface="Arial"/>
            </a:endParaRPr>
          </a:p>
        </p:txBody>
      </p:sp>
      <p:sp>
        <p:nvSpPr>
          <p:cNvPr id="1361" name="Google Shape;1361;p148"/>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8"/>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15 Testing cartoons ideas | cartoon, teaching humor, math comics" id="1363" name="Google Shape;1363;p148"/>
          <p:cNvPicPr preferRelativeResize="0"/>
          <p:nvPr/>
        </p:nvPicPr>
        <p:blipFill rotWithShape="1">
          <a:blip r:embed="rId3">
            <a:alphaModFix/>
          </a:blip>
          <a:srcRect b="0" l="0" r="0" t="0"/>
          <a:stretch/>
        </p:blipFill>
        <p:spPr>
          <a:xfrm>
            <a:off x="1640160" y="2336400"/>
            <a:ext cx="3647880" cy="3916800"/>
          </a:xfrm>
          <a:prstGeom prst="rect">
            <a:avLst/>
          </a:prstGeom>
          <a:noFill/>
          <a:ln>
            <a:noFill/>
          </a:ln>
        </p:spPr>
      </p:pic>
      <p:pic>
        <p:nvPicPr>
          <p:cNvPr descr="The Best Invention In History! | Cartoon-box 32 - YouTube" id="1364" name="Google Shape;1364;p148"/>
          <p:cNvPicPr preferRelativeResize="0"/>
          <p:nvPr/>
        </p:nvPicPr>
        <p:blipFill rotWithShape="1">
          <a:blip r:embed="rId4">
            <a:alphaModFix/>
          </a:blip>
          <a:srcRect b="0" l="0" r="0" t="0"/>
          <a:stretch/>
        </p:blipFill>
        <p:spPr>
          <a:xfrm>
            <a:off x="6381000" y="1398600"/>
            <a:ext cx="4311360" cy="1976400"/>
          </a:xfrm>
          <a:prstGeom prst="rect">
            <a:avLst/>
          </a:prstGeom>
          <a:noFill/>
          <a:ln>
            <a:noFill/>
          </a:ln>
        </p:spPr>
      </p:pic>
      <p:pic>
        <p:nvPicPr>
          <p:cNvPr descr="برشامة التربية الوطنية ثانوية عامة 2018 مستر محمود البدرى" id="1365" name="Google Shape;1365;p148"/>
          <p:cNvPicPr preferRelativeResize="0"/>
          <p:nvPr/>
        </p:nvPicPr>
        <p:blipFill rotWithShape="1">
          <a:blip r:embed="rId5">
            <a:alphaModFix/>
          </a:blip>
          <a:srcRect b="0" l="0" r="0" t="0"/>
          <a:stretch/>
        </p:blipFill>
        <p:spPr>
          <a:xfrm>
            <a:off x="6573240" y="3637080"/>
            <a:ext cx="4119120" cy="295164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4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WHY WAIT? </a:t>
            </a:r>
            <a:endParaRPr b="0" i="0" sz="4000" u="none" cap="none" strike="noStrike">
              <a:latin typeface="Arial"/>
              <a:ea typeface="Arial"/>
              <a:cs typeface="Arial"/>
              <a:sym typeface="Arial"/>
            </a:endParaRPr>
          </a:p>
        </p:txBody>
      </p:sp>
      <p:sp>
        <p:nvSpPr>
          <p:cNvPr id="1372" name="Google Shape;1372;p149"/>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49"/>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4" name="Google Shape;1374;p149"/>
          <p:cNvPicPr preferRelativeResize="0"/>
          <p:nvPr/>
        </p:nvPicPr>
        <p:blipFill rotWithShape="1">
          <a:blip r:embed="rId3">
            <a:alphaModFix/>
          </a:blip>
          <a:srcRect b="0" l="0" r="0" t="0"/>
          <a:stretch/>
        </p:blipFill>
        <p:spPr>
          <a:xfrm>
            <a:off x="6852960" y="5351040"/>
            <a:ext cx="4760280" cy="1256040"/>
          </a:xfrm>
          <a:prstGeom prst="rect">
            <a:avLst/>
          </a:prstGeom>
          <a:noFill/>
          <a:ln>
            <a:noFill/>
          </a:ln>
        </p:spPr>
      </p:pic>
      <p:pic>
        <p:nvPicPr>
          <p:cNvPr id="1375" name="Google Shape;1375;p149"/>
          <p:cNvPicPr preferRelativeResize="0"/>
          <p:nvPr/>
        </p:nvPicPr>
        <p:blipFill rotWithShape="1">
          <a:blip r:embed="rId4">
            <a:alphaModFix/>
          </a:blip>
          <a:srcRect b="0" l="0" r="0" t="0"/>
          <a:stretch/>
        </p:blipFill>
        <p:spPr>
          <a:xfrm>
            <a:off x="270360" y="1443960"/>
            <a:ext cx="8961120" cy="37119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6"/>
          <p:cNvSpPr/>
          <p:nvPr/>
        </p:nvSpPr>
        <p:spPr>
          <a:xfrm>
            <a:off x="1202400" y="283680"/>
            <a:ext cx="9779760" cy="15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16"/>
          <p:cNvPicPr preferRelativeResize="0"/>
          <p:nvPr/>
        </p:nvPicPr>
        <p:blipFill rotWithShape="1">
          <a:blip r:embed="rId3">
            <a:alphaModFix/>
          </a:blip>
          <a:srcRect b="0" l="0" r="0" t="0"/>
          <a:stretch/>
        </p:blipFill>
        <p:spPr>
          <a:xfrm>
            <a:off x="2145960" y="2311920"/>
            <a:ext cx="7893720" cy="390204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50"/>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WITHOUT PARAMETERS </a:t>
            </a:r>
            <a:r>
              <a:rPr b="0" i="0" lang="en-US" sz="4000" u="none" cap="none" strike="noStrike">
                <a:solidFill>
                  <a:srgbClr val="FFFFFF"/>
                </a:solidFill>
                <a:latin typeface="Noto Sans Symbols"/>
                <a:ea typeface="Noto Sans Symbols"/>
                <a:cs typeface="Noto Sans Symbols"/>
                <a:sym typeface="Noto Sans Symbols"/>
              </a:rPr>
              <a:t>☺</a:t>
            </a:r>
            <a:endParaRPr b="0" i="0" sz="4000" u="none" cap="none" strike="noStrike">
              <a:latin typeface="Arial"/>
              <a:ea typeface="Arial"/>
              <a:cs typeface="Arial"/>
              <a:sym typeface="Arial"/>
            </a:endParaRPr>
          </a:p>
        </p:txBody>
      </p:sp>
      <p:sp>
        <p:nvSpPr>
          <p:cNvPr id="1382" name="Google Shape;1382;p150"/>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50"/>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4" name="Google Shape;1384;p150"/>
          <p:cNvPicPr preferRelativeResize="0"/>
          <p:nvPr/>
        </p:nvPicPr>
        <p:blipFill rotWithShape="1">
          <a:blip r:embed="rId3">
            <a:alphaModFix/>
          </a:blip>
          <a:srcRect b="0" l="0" r="0" t="0"/>
          <a:stretch/>
        </p:blipFill>
        <p:spPr>
          <a:xfrm>
            <a:off x="1468440" y="2789640"/>
            <a:ext cx="8059320" cy="319716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5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ctr">
              <a:lnSpc>
                <a:spcPct val="85000"/>
              </a:lnSpc>
              <a:spcBef>
                <a:spcPts val="0"/>
              </a:spcBef>
              <a:spcAft>
                <a:spcPts val="0"/>
              </a:spcAft>
              <a:buNone/>
            </a:pPr>
            <a:r>
              <a:rPr b="1" i="0" lang="en-US" sz="4000" u="none" cap="none" strike="noStrike">
                <a:solidFill>
                  <a:srgbClr val="FF0000"/>
                </a:solidFill>
                <a:latin typeface="Corbel"/>
                <a:ea typeface="Corbel"/>
                <a:cs typeface="Corbel"/>
                <a:sym typeface="Corbel"/>
              </a:rPr>
              <a:t>لولو من أبولو </a:t>
            </a:r>
            <a:endParaRPr b="0" i="0" sz="4000" u="none" cap="none" strike="noStrike">
              <a:latin typeface="Arial"/>
              <a:ea typeface="Arial"/>
              <a:cs typeface="Arial"/>
              <a:sym typeface="Arial"/>
            </a:endParaRPr>
          </a:p>
        </p:txBody>
      </p:sp>
      <p:sp>
        <p:nvSpPr>
          <p:cNvPr id="1391" name="Google Shape;1391;p151"/>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51"/>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3" name="Google Shape;1393;p151"/>
          <p:cNvPicPr preferRelativeResize="0"/>
          <p:nvPr/>
        </p:nvPicPr>
        <p:blipFill rotWithShape="1">
          <a:blip r:embed="rId3">
            <a:alphaModFix/>
          </a:blip>
          <a:srcRect b="0" l="0" r="0" t="0"/>
          <a:stretch/>
        </p:blipFill>
        <p:spPr>
          <a:xfrm>
            <a:off x="2174760" y="2409120"/>
            <a:ext cx="6956280" cy="349128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5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NORMAL DISTRIBUTION</a:t>
            </a:r>
            <a:endParaRPr b="0" i="0" sz="4000" u="none" cap="none" strike="noStrike">
              <a:latin typeface="Arial"/>
              <a:ea typeface="Arial"/>
              <a:cs typeface="Arial"/>
              <a:sym typeface="Arial"/>
            </a:endParaRPr>
          </a:p>
        </p:txBody>
      </p:sp>
      <p:sp>
        <p:nvSpPr>
          <p:cNvPr id="1400" name="Google Shape;1400;p152"/>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52"/>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152"/>
          <p:cNvPicPr preferRelativeResize="0"/>
          <p:nvPr/>
        </p:nvPicPr>
        <p:blipFill rotWithShape="1">
          <a:blip r:embed="rId3">
            <a:alphaModFix/>
          </a:blip>
          <a:srcRect b="0" l="0" r="0" t="0"/>
          <a:stretch/>
        </p:blipFill>
        <p:spPr>
          <a:xfrm>
            <a:off x="6210000" y="1338480"/>
            <a:ext cx="4732560" cy="5141520"/>
          </a:xfrm>
          <a:prstGeom prst="rect">
            <a:avLst/>
          </a:prstGeom>
          <a:noFill/>
          <a:ln>
            <a:noFill/>
          </a:ln>
        </p:spPr>
      </p:pic>
      <p:pic>
        <p:nvPicPr>
          <p:cNvPr id="1403" name="Google Shape;1403;p152"/>
          <p:cNvPicPr preferRelativeResize="0"/>
          <p:nvPr/>
        </p:nvPicPr>
        <p:blipFill rotWithShape="1">
          <a:blip r:embed="rId4">
            <a:alphaModFix/>
          </a:blip>
          <a:srcRect b="0" l="0" r="0" t="0"/>
          <a:stretch/>
        </p:blipFill>
        <p:spPr>
          <a:xfrm>
            <a:off x="298440" y="2647440"/>
            <a:ext cx="5352840" cy="2523960"/>
          </a:xfrm>
          <a:prstGeom prst="rect">
            <a:avLst/>
          </a:prstGeom>
          <a:noFill/>
          <a:ln>
            <a:noFill/>
          </a:ln>
        </p:spPr>
      </p:pic>
      <p:sp>
        <p:nvSpPr>
          <p:cNvPr id="1404" name="Google Shape;1404;p152"/>
          <p:cNvSpPr/>
          <p:nvPr/>
        </p:nvSpPr>
        <p:spPr>
          <a:xfrm>
            <a:off x="138600" y="5887080"/>
            <a:ext cx="403992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sng" cap="none" strike="noStrike">
                <a:solidFill>
                  <a:srgbClr val="6EAC1C"/>
                </a:solidFill>
                <a:latin typeface="Corbel"/>
                <a:ea typeface="Corbel"/>
                <a:cs typeface="Corbel"/>
                <a:sym typeface="Corbel"/>
                <a:hlinkClick r:id="rId5">
                  <a:extLst>
                    <a:ext uri="{A12FA001-AC4F-418D-AE19-62706E023703}">
                      <ahyp:hlinkClr val="tx"/>
                    </a:ext>
                  </a:extLst>
                </a:hlinkClick>
              </a:rPr>
              <a:t>http://shiny.calpoly.sh/Prob_View/</a:t>
            </a:r>
            <a:r>
              <a:rPr b="0" i="0" lang="en-US" sz="1800" u="none" cap="none" strike="noStrike">
                <a:solidFill>
                  <a:srgbClr val="FFFFFF"/>
                </a:solidFill>
                <a:latin typeface="Corbel"/>
                <a:ea typeface="Corbel"/>
                <a:cs typeface="Corbel"/>
                <a:sym typeface="Corbel"/>
              </a:rPr>
              <a:t> </a:t>
            </a:r>
            <a:endParaRPr b="0" i="0" sz="1800" u="none" cap="none" strike="noStrike">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5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PAUSE A MINUTE</a:t>
            </a:r>
            <a:endParaRPr b="0" i="0" sz="4000" u="none" cap="none" strike="noStrike">
              <a:latin typeface="Arial"/>
              <a:ea typeface="Arial"/>
              <a:cs typeface="Arial"/>
              <a:sym typeface="Arial"/>
            </a:endParaRPr>
          </a:p>
        </p:txBody>
      </p:sp>
      <p:sp>
        <p:nvSpPr>
          <p:cNvPr id="1410" name="Google Shape;1410;p153"/>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53"/>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2" name="Google Shape;1412;p153"/>
          <p:cNvPicPr preferRelativeResize="0"/>
          <p:nvPr/>
        </p:nvPicPr>
        <p:blipFill rotWithShape="1">
          <a:blip r:embed="rId3">
            <a:alphaModFix/>
          </a:blip>
          <a:srcRect b="0" l="0" r="0" t="0"/>
          <a:stretch/>
        </p:blipFill>
        <p:spPr>
          <a:xfrm>
            <a:off x="826920" y="2055960"/>
            <a:ext cx="9651960" cy="423864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54"/>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MORE INFO?</a:t>
            </a:r>
            <a:endParaRPr b="0" i="0" sz="4000" u="none" cap="none" strike="noStrike">
              <a:latin typeface="Arial"/>
              <a:ea typeface="Arial"/>
              <a:cs typeface="Arial"/>
              <a:sym typeface="Arial"/>
            </a:endParaRPr>
          </a:p>
        </p:txBody>
      </p:sp>
      <p:sp>
        <p:nvSpPr>
          <p:cNvPr id="1419" name="Google Shape;1419;p15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0" name="Google Shape;1420;p154"/>
          <p:cNvPicPr preferRelativeResize="0"/>
          <p:nvPr/>
        </p:nvPicPr>
        <p:blipFill rotWithShape="1">
          <a:blip r:embed="rId3">
            <a:alphaModFix/>
          </a:blip>
          <a:srcRect b="0" l="0" r="0" t="0"/>
          <a:stretch/>
        </p:blipFill>
        <p:spPr>
          <a:xfrm>
            <a:off x="2201400" y="3060000"/>
            <a:ext cx="7522560" cy="2178360"/>
          </a:xfrm>
          <a:prstGeom prst="rect">
            <a:avLst/>
          </a:prstGeom>
          <a:noFill/>
          <a:ln>
            <a:noFill/>
          </a:ln>
        </p:spPr>
      </p:pic>
      <p:sp>
        <p:nvSpPr>
          <p:cNvPr id="1421" name="Google Shape;1421;p154"/>
          <p:cNvSpPr/>
          <p:nvPr/>
        </p:nvSpPr>
        <p:spPr>
          <a:xfrm>
            <a:off x="9131400" y="6078600"/>
            <a:ext cx="18604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This is part 1</a:t>
            </a:r>
            <a:endParaRPr b="0" i="0" sz="1800" u="none" cap="none" strike="noStrike">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55"/>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THEME </a:t>
            </a:r>
            <a:endParaRPr b="0" i="0" sz="4000" u="none" cap="none" strike="noStrike">
              <a:latin typeface="Arial"/>
              <a:ea typeface="Arial"/>
              <a:cs typeface="Arial"/>
              <a:sym typeface="Arial"/>
            </a:endParaRPr>
          </a:p>
        </p:txBody>
      </p:sp>
      <p:sp>
        <p:nvSpPr>
          <p:cNvPr id="1427" name="Google Shape;1427;p155"/>
          <p:cNvSpPr/>
          <p:nvPr/>
        </p:nvSpPr>
        <p:spPr>
          <a:xfrm>
            <a:off x="1103400" y="2060640"/>
            <a:ext cx="4393080" cy="4192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55"/>
          <p:cNvSpPr/>
          <p:nvPr/>
        </p:nvSpPr>
        <p:spPr>
          <a:xfrm>
            <a:off x="5654520" y="2055960"/>
            <a:ext cx="4393080" cy="4196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9" name="Google Shape;1429;p155"/>
          <p:cNvPicPr preferRelativeResize="0"/>
          <p:nvPr/>
        </p:nvPicPr>
        <p:blipFill rotWithShape="1">
          <a:blip r:embed="rId3">
            <a:alphaModFix/>
          </a:blip>
          <a:srcRect b="0" l="0" r="0" t="0"/>
          <a:stretch/>
        </p:blipFill>
        <p:spPr>
          <a:xfrm>
            <a:off x="1919880" y="2395440"/>
            <a:ext cx="8127720" cy="385776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56"/>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NORMAL DISTRIBUTION</a:t>
            </a:r>
            <a:endParaRPr b="0" i="0" sz="4000" u="none" cap="none" strike="noStrike">
              <a:latin typeface="Arial"/>
              <a:ea typeface="Arial"/>
              <a:cs typeface="Arial"/>
              <a:sym typeface="Arial"/>
            </a:endParaRPr>
          </a:p>
        </p:txBody>
      </p:sp>
      <p:sp>
        <p:nvSpPr>
          <p:cNvPr id="1435" name="Google Shape;1435;p15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Explaining the 68-95-99.7 rule for a Normal Distribution | by Michael  Galarnyk | Towards Data Science" id="1436" name="Google Shape;1436;p156"/>
          <p:cNvPicPr preferRelativeResize="0"/>
          <p:nvPr/>
        </p:nvPicPr>
        <p:blipFill rotWithShape="1">
          <a:blip r:embed="rId3">
            <a:alphaModFix/>
          </a:blip>
          <a:srcRect b="0" l="0" r="0" t="0"/>
          <a:stretch/>
        </p:blipFill>
        <p:spPr>
          <a:xfrm>
            <a:off x="2669400" y="2233080"/>
            <a:ext cx="7524000" cy="376056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57"/>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VISUALIZE</a:t>
            </a:r>
            <a:endParaRPr b="0" i="0" sz="4000" u="none" cap="none" strike="noStrike">
              <a:latin typeface="Arial"/>
              <a:ea typeface="Arial"/>
              <a:cs typeface="Arial"/>
              <a:sym typeface="Arial"/>
            </a:endParaRPr>
          </a:p>
        </p:txBody>
      </p:sp>
      <p:sp>
        <p:nvSpPr>
          <p:cNvPr id="1442" name="Google Shape;1442;p157"/>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sng" cap="none" strike="noStrike">
                <a:solidFill>
                  <a:srgbClr val="6EAC1C"/>
                </a:solidFill>
                <a:latin typeface="Corbel"/>
                <a:ea typeface="Corbel"/>
                <a:cs typeface="Corbel"/>
                <a:sym typeface="Corbel"/>
                <a:hlinkClick r:id="rId3">
                  <a:extLst>
                    <a:ext uri="{A12FA001-AC4F-418D-AE19-62706E023703}">
                      <ahyp:hlinkClr val="tx"/>
                    </a:ext>
                  </a:extLst>
                </a:hlinkClick>
              </a:rPr>
              <a:t>https://istats.shinyapps.io/NormalDist/</a:t>
            </a: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p:txBody>
      </p:sp>
      <p:pic>
        <p:nvPicPr>
          <p:cNvPr id="1443" name="Google Shape;1443;p157"/>
          <p:cNvPicPr preferRelativeResize="0"/>
          <p:nvPr/>
        </p:nvPicPr>
        <p:blipFill rotWithShape="1">
          <a:blip r:embed="rId4">
            <a:alphaModFix/>
          </a:blip>
          <a:srcRect b="0" l="0" r="0" t="0"/>
          <a:stretch/>
        </p:blipFill>
        <p:spPr>
          <a:xfrm>
            <a:off x="10640880" y="166680"/>
            <a:ext cx="1547640" cy="110484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5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REAL LIFE EXAMPLE</a:t>
            </a:r>
            <a:endParaRPr b="0" i="0" sz="4000" u="none" cap="none" strike="noStrike">
              <a:latin typeface="Arial"/>
              <a:ea typeface="Arial"/>
              <a:cs typeface="Arial"/>
              <a:sym typeface="Arial"/>
            </a:endParaRPr>
          </a:p>
        </p:txBody>
      </p:sp>
      <p:sp>
        <p:nvSpPr>
          <p:cNvPr id="1450" name="Google Shape;1450;p158"/>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View data locally (R studio)  </a:t>
            </a:r>
            <a:endParaRPr b="0" i="0" sz="2200" u="none" cap="none" strike="noStrike">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5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WHY SO IMPORTANT?</a:t>
            </a:r>
            <a:endParaRPr b="0" i="0" sz="4000" u="none" cap="none" strike="noStrike">
              <a:latin typeface="Arial"/>
              <a:ea typeface="Arial"/>
              <a:cs typeface="Arial"/>
              <a:sym typeface="Arial"/>
            </a:endParaRPr>
          </a:p>
        </p:txBody>
      </p:sp>
      <p:sp>
        <p:nvSpPr>
          <p:cNvPr id="1456" name="Google Shape;1456;p159"/>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Statistical tests visualized (Local pdf )</a:t>
            </a:r>
            <a:endParaRPr b="0" i="0" sz="2200" u="none" cap="none"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7"/>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UNDERCOVERAGE BIAS</a:t>
            </a:r>
            <a:endParaRPr b="0" i="0" sz="4000" u="none" cap="none" strike="noStrike">
              <a:latin typeface="Arial"/>
              <a:ea typeface="Arial"/>
              <a:cs typeface="Arial"/>
              <a:sym typeface="Arial"/>
            </a:endParaRPr>
          </a:p>
        </p:txBody>
      </p:sp>
      <p:sp>
        <p:nvSpPr>
          <p:cNvPr id="291" name="Google Shape;291;p17"/>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17"/>
          <p:cNvPicPr preferRelativeResize="0"/>
          <p:nvPr/>
        </p:nvPicPr>
        <p:blipFill rotWithShape="1">
          <a:blip r:embed="rId3">
            <a:alphaModFix/>
          </a:blip>
          <a:srcRect b="0" l="0" r="0" t="0"/>
          <a:stretch/>
        </p:blipFill>
        <p:spPr>
          <a:xfrm>
            <a:off x="438840" y="2149560"/>
            <a:ext cx="8236080" cy="4282920"/>
          </a:xfrm>
          <a:prstGeom prst="rect">
            <a:avLst/>
          </a:prstGeom>
          <a:noFill/>
          <a:ln>
            <a:noFill/>
          </a:ln>
        </p:spPr>
      </p:pic>
      <p:sp>
        <p:nvSpPr>
          <p:cNvPr id="293" name="Google Shape;293;p17"/>
          <p:cNvSpPr/>
          <p:nvPr/>
        </p:nvSpPr>
        <p:spPr>
          <a:xfrm>
            <a:off x="9437400" y="6217560"/>
            <a:ext cx="197352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How to solve?</a:t>
            </a:r>
            <a:endParaRPr b="0" i="0" sz="1800" u="none" cap="none" strike="noStrike">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60"/>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6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4" name="Google Shape;1464;p160"/>
          <p:cNvPicPr preferRelativeResize="0"/>
          <p:nvPr/>
        </p:nvPicPr>
        <p:blipFill rotWithShape="1">
          <a:blip r:embed="rId3">
            <a:alphaModFix/>
          </a:blip>
          <a:srcRect b="0" l="0" r="0" t="0"/>
          <a:stretch/>
        </p:blipFill>
        <p:spPr>
          <a:xfrm>
            <a:off x="233640" y="1792800"/>
            <a:ext cx="11764440" cy="509112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6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DOES IT REALLY MATTER?</a:t>
            </a:r>
            <a:endParaRPr b="0" i="0" sz="4000" u="none" cap="none" strike="noStrike">
              <a:latin typeface="Arial"/>
              <a:ea typeface="Arial"/>
              <a:cs typeface="Arial"/>
              <a:sym typeface="Arial"/>
            </a:endParaRPr>
          </a:p>
        </p:txBody>
      </p:sp>
      <p:sp>
        <p:nvSpPr>
          <p:cNvPr id="1471" name="Google Shape;1471;p16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2" name="Google Shape;1472;p161"/>
          <p:cNvPicPr preferRelativeResize="0"/>
          <p:nvPr/>
        </p:nvPicPr>
        <p:blipFill rotWithShape="1">
          <a:blip r:embed="rId3">
            <a:alphaModFix/>
          </a:blip>
          <a:srcRect b="0" l="0" r="0" t="0"/>
          <a:stretch/>
        </p:blipFill>
        <p:spPr>
          <a:xfrm>
            <a:off x="1381320" y="2011680"/>
            <a:ext cx="9304560" cy="4641840"/>
          </a:xfrm>
          <a:prstGeom prst="rect">
            <a:avLst/>
          </a:prstGeom>
          <a:noFill/>
          <a:ln>
            <a:noFill/>
          </a:ln>
        </p:spPr>
      </p:pic>
      <p:sp>
        <p:nvSpPr>
          <p:cNvPr id="1473" name="Google Shape;1473;p161"/>
          <p:cNvSpPr/>
          <p:nvPr/>
        </p:nvSpPr>
        <p:spPr>
          <a:xfrm>
            <a:off x="7958160" y="5943600"/>
            <a:ext cx="3002040" cy="638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335B74"/>
                </a:solidFill>
                <a:latin typeface="Corbel"/>
                <a:ea typeface="Corbel"/>
                <a:cs typeface="Corbel"/>
                <a:sym typeface="Corbel"/>
              </a:rPr>
              <a:t>P value parametric: 0.04</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335B74"/>
                </a:solidFill>
                <a:latin typeface="Corbel"/>
                <a:ea typeface="Corbel"/>
                <a:cs typeface="Corbel"/>
                <a:sym typeface="Corbel"/>
              </a:rPr>
              <a:t>P value non par. : 	0.63</a:t>
            </a:r>
            <a:endParaRPr b="0" i="0" sz="1800" u="none" cap="none" strike="noStrike">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6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NORMALITY TESTS</a:t>
            </a:r>
            <a:endParaRPr b="0" i="0" sz="4000" u="none" cap="none" strike="noStrike">
              <a:latin typeface="Arial"/>
              <a:ea typeface="Arial"/>
              <a:cs typeface="Arial"/>
              <a:sym typeface="Arial"/>
            </a:endParaRPr>
          </a:p>
        </p:txBody>
      </p:sp>
      <p:sp>
        <p:nvSpPr>
          <p:cNvPr id="1479" name="Google Shape;1479;p16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0" name="Google Shape;1480;p162"/>
          <p:cNvPicPr preferRelativeResize="0"/>
          <p:nvPr/>
        </p:nvPicPr>
        <p:blipFill rotWithShape="1">
          <a:blip r:embed="rId3">
            <a:alphaModFix/>
          </a:blip>
          <a:srcRect b="0" l="0" r="0" t="0"/>
          <a:stretch/>
        </p:blipFill>
        <p:spPr>
          <a:xfrm>
            <a:off x="654480" y="2011680"/>
            <a:ext cx="4444920" cy="4283640"/>
          </a:xfrm>
          <a:prstGeom prst="rect">
            <a:avLst/>
          </a:prstGeom>
          <a:noFill/>
          <a:ln>
            <a:noFill/>
          </a:ln>
        </p:spPr>
      </p:pic>
      <p:pic>
        <p:nvPicPr>
          <p:cNvPr id="1481" name="Google Shape;1481;p162"/>
          <p:cNvPicPr preferRelativeResize="0"/>
          <p:nvPr/>
        </p:nvPicPr>
        <p:blipFill rotWithShape="1">
          <a:blip r:embed="rId4">
            <a:alphaModFix/>
          </a:blip>
          <a:srcRect b="0" l="0" r="0" t="0"/>
          <a:stretch/>
        </p:blipFill>
        <p:spPr>
          <a:xfrm>
            <a:off x="6033240" y="1285560"/>
            <a:ext cx="4950360" cy="3312000"/>
          </a:xfrm>
          <a:prstGeom prst="rect">
            <a:avLst/>
          </a:prstGeom>
          <a:noFill/>
          <a:ln>
            <a:noFill/>
          </a:ln>
        </p:spPr>
      </p:pic>
      <p:pic>
        <p:nvPicPr>
          <p:cNvPr id="1482" name="Google Shape;1482;p162"/>
          <p:cNvPicPr preferRelativeResize="0"/>
          <p:nvPr/>
        </p:nvPicPr>
        <p:blipFill rotWithShape="1">
          <a:blip r:embed="rId5">
            <a:alphaModFix/>
          </a:blip>
          <a:srcRect b="0" l="0" r="0" t="0"/>
          <a:stretch/>
        </p:blipFill>
        <p:spPr>
          <a:xfrm>
            <a:off x="5919120" y="4819320"/>
            <a:ext cx="5178960" cy="18450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6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CAN WE AVOID THIS ASSUMPTION?</a:t>
            </a:r>
            <a:endParaRPr b="0" i="0" sz="4000" u="none" cap="none" strike="noStrike">
              <a:latin typeface="Arial"/>
              <a:ea typeface="Arial"/>
              <a:cs typeface="Arial"/>
              <a:sym typeface="Arial"/>
            </a:endParaRPr>
          </a:p>
        </p:txBody>
      </p:sp>
      <p:sp>
        <p:nvSpPr>
          <p:cNvPr id="1488" name="Google Shape;1488;p163"/>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See you next week</a:t>
            </a:r>
            <a:endParaRPr b="0" i="0" sz="2200" u="none" cap="none" strike="noStrike">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g184f1de8370_1_16"/>
          <p:cNvSpPr txBox="1"/>
          <p:nvPr/>
        </p:nvSpPr>
        <p:spPr>
          <a:xfrm>
            <a:off x="3125325" y="2581250"/>
            <a:ext cx="535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medical test paradox, and redesigning Bayes' rule - YouTube</a:t>
            </a:r>
            <a:endParaRPr/>
          </a:p>
          <a:p>
            <a:pPr indent="0" lvl="0" marL="0" rtl="0" algn="l">
              <a:spcBef>
                <a:spcPts val="0"/>
              </a:spcBef>
              <a:spcAft>
                <a:spcPts val="0"/>
              </a:spcAft>
              <a:buNone/>
            </a:pPr>
            <a:r>
              <a:rPr lang="en-US" u="sng">
                <a:solidFill>
                  <a:schemeClr val="hlink"/>
                </a:solidFill>
                <a:hlinkClick r:id="rId3"/>
              </a:rPr>
              <a:t>https://www.youtube.com/watch?v=lG4VkPoG3ko</a:t>
            </a:r>
            <a:r>
              <a:rPr lang="en-US"/>
              <a:t>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64"/>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LEFTHANDED PROJECT</a:t>
            </a:r>
            <a:endParaRPr b="0" i="0" sz="4000" u="none" cap="none" strike="noStrike">
              <a:latin typeface="Arial"/>
              <a:ea typeface="Arial"/>
              <a:cs typeface="Arial"/>
              <a:sym typeface="Arial"/>
            </a:endParaRPr>
          </a:p>
        </p:txBody>
      </p:sp>
      <p:sp>
        <p:nvSpPr>
          <p:cNvPr id="1500" name="Google Shape;1500;p164"/>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sng" cap="none" strike="noStrike">
                <a:solidFill>
                  <a:srgbClr val="6EAC1C"/>
                </a:solidFill>
                <a:latin typeface="Corbel"/>
                <a:ea typeface="Corbel"/>
                <a:cs typeface="Corbel"/>
                <a:sym typeface="Corbel"/>
                <a:hlinkClick r:id="rId3">
                  <a:extLst>
                    <a:ext uri="{A12FA001-AC4F-418D-AE19-62706E023703}">
                      <ahyp:hlinkClr val="tx"/>
                    </a:ext>
                  </a:extLst>
                </a:hlinkClick>
              </a:rPr>
              <a:t>https://www.datacamp.com/projects/479</a:t>
            </a: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p:txBody>
      </p:sp>
      <p:pic>
        <p:nvPicPr>
          <p:cNvPr id="1501" name="Google Shape;1501;p164"/>
          <p:cNvPicPr preferRelativeResize="0"/>
          <p:nvPr/>
        </p:nvPicPr>
        <p:blipFill rotWithShape="1">
          <a:blip r:embed="rId4">
            <a:alphaModFix/>
          </a:blip>
          <a:srcRect b="0" l="0" r="0" t="0"/>
          <a:stretch/>
        </p:blipFill>
        <p:spPr>
          <a:xfrm>
            <a:off x="3200400" y="2562480"/>
            <a:ext cx="7223760" cy="421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8"/>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a:t>
            </a:r>
            <a:endParaRPr b="0" i="0" sz="4000" u="none" cap="none" strike="noStrike">
              <a:latin typeface="Arial"/>
              <a:ea typeface="Arial"/>
              <a:cs typeface="Arial"/>
              <a:sym typeface="Arial"/>
            </a:endParaRPr>
          </a:p>
        </p:txBody>
      </p:sp>
      <p:sp>
        <p:nvSpPr>
          <p:cNvPr id="300" name="Google Shape;300;p18"/>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18"/>
          <p:cNvPicPr preferRelativeResize="0"/>
          <p:nvPr/>
        </p:nvPicPr>
        <p:blipFill rotWithShape="1">
          <a:blip r:embed="rId3">
            <a:alphaModFix/>
          </a:blip>
          <a:srcRect b="0" l="0" r="0" t="0"/>
          <a:stretch/>
        </p:blipFill>
        <p:spPr>
          <a:xfrm>
            <a:off x="2638800" y="2474640"/>
            <a:ext cx="6768720" cy="1753920"/>
          </a:xfrm>
          <a:prstGeom prst="rect">
            <a:avLst/>
          </a:prstGeom>
          <a:noFill/>
          <a:ln>
            <a:noFill/>
          </a:ln>
        </p:spPr>
      </p:pic>
      <p:sp>
        <p:nvSpPr>
          <p:cNvPr id="302" name="Google Shape;302;p18"/>
          <p:cNvSpPr/>
          <p:nvPr/>
        </p:nvSpPr>
        <p:spPr>
          <a:xfrm>
            <a:off x="2858040" y="4696560"/>
            <a:ext cx="6549840" cy="10645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3200" u="none" cap="none" strike="noStrike">
                <a:solidFill>
                  <a:srgbClr val="FFFFFF"/>
                </a:solidFill>
                <a:latin typeface="Corbel"/>
                <a:ea typeface="Corbel"/>
                <a:cs typeface="Corbel"/>
                <a:sym typeface="Corbel"/>
              </a:rPr>
              <a:t> “all NYC residents </a:t>
            </a:r>
            <a:r>
              <a:rPr b="1" i="1" lang="en-US" sz="3200" u="none" cap="none" strike="noStrike">
                <a:solidFill>
                  <a:srgbClr val="FFFFFF"/>
                </a:solidFill>
                <a:latin typeface="Corbel"/>
                <a:ea typeface="Corbel"/>
                <a:cs typeface="Corbel"/>
                <a:sym typeface="Corbel"/>
              </a:rPr>
              <a:t>who go outside</a:t>
            </a:r>
            <a:r>
              <a:rPr b="1" i="0" lang="en-US" sz="3200" u="none" cap="none" strike="noStrike">
                <a:solidFill>
                  <a:srgbClr val="FFFFFF"/>
                </a:solidFill>
                <a:latin typeface="Corbel"/>
                <a:ea typeface="Corbel"/>
                <a:cs typeface="Corbel"/>
                <a:sym typeface="Corbel"/>
              </a:rPr>
              <a:t>”</a:t>
            </a:r>
            <a:endParaRPr b="0" i="0" sz="32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9"/>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NOW FIXED?</a:t>
            </a:r>
            <a:endParaRPr b="0" i="0" sz="4000" u="none" cap="none" strike="noStrike">
              <a:latin typeface="Arial"/>
              <a:ea typeface="Arial"/>
              <a:cs typeface="Arial"/>
              <a:sym typeface="Arial"/>
            </a:endParaRPr>
          </a:p>
        </p:txBody>
      </p:sp>
      <p:sp>
        <p:nvSpPr>
          <p:cNvPr id="309" name="Google Shape;309;p19"/>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8578800" y="2640240"/>
            <a:ext cx="3581280" cy="638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The study tested people “at</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 grocery and big-box stores.” </a:t>
            </a:r>
            <a:endParaRPr b="0" i="0" sz="1800" u="none" cap="none" strike="noStrike">
              <a:latin typeface="Arial"/>
              <a:ea typeface="Arial"/>
              <a:cs typeface="Arial"/>
              <a:sym typeface="Arial"/>
            </a:endParaRPr>
          </a:p>
        </p:txBody>
      </p:sp>
      <p:sp>
        <p:nvSpPr>
          <p:cNvPr id="311" name="Google Shape;311;p19"/>
          <p:cNvSpPr/>
          <p:nvPr/>
        </p:nvSpPr>
        <p:spPr>
          <a:xfrm>
            <a:off x="9083520" y="5731200"/>
            <a:ext cx="19476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Corbel"/>
                <a:ea typeface="Corbel"/>
                <a:cs typeface="Corbel"/>
                <a:sym typeface="Corbel"/>
              </a:rPr>
              <a:t>Any problem?</a:t>
            </a:r>
            <a:endParaRPr b="0" i="0" sz="1800" u="none" cap="none" strike="noStrike">
              <a:latin typeface="Arial"/>
              <a:ea typeface="Arial"/>
              <a:cs typeface="Arial"/>
              <a:sym typeface="Arial"/>
            </a:endParaRPr>
          </a:p>
        </p:txBody>
      </p:sp>
      <p:pic>
        <p:nvPicPr>
          <p:cNvPr id="312" name="Google Shape;312;p19"/>
          <p:cNvPicPr preferRelativeResize="0"/>
          <p:nvPr/>
        </p:nvPicPr>
        <p:blipFill rotWithShape="1">
          <a:blip r:embed="rId3">
            <a:alphaModFix/>
          </a:blip>
          <a:srcRect b="0" l="0" r="0" t="0"/>
          <a:stretch/>
        </p:blipFill>
        <p:spPr>
          <a:xfrm>
            <a:off x="2156400" y="2444760"/>
            <a:ext cx="4959000" cy="36518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0"/>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GROCERY FREQUENT VISITS</a:t>
            </a:r>
            <a:endParaRPr b="0" i="0" sz="4000" u="none" cap="none" strike="noStrike">
              <a:latin typeface="Arial"/>
              <a:ea typeface="Arial"/>
              <a:cs typeface="Arial"/>
              <a:sym typeface="Arial"/>
            </a:endParaRPr>
          </a:p>
        </p:txBody>
      </p:sp>
      <p:sp>
        <p:nvSpPr>
          <p:cNvPr id="319" name="Google Shape;319;p20"/>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20"/>
          <p:cNvPicPr preferRelativeResize="0"/>
          <p:nvPr/>
        </p:nvPicPr>
        <p:blipFill rotWithShape="1">
          <a:blip r:embed="rId3">
            <a:alphaModFix/>
          </a:blip>
          <a:srcRect b="0" l="0" r="0" t="0"/>
          <a:stretch/>
        </p:blipFill>
        <p:spPr>
          <a:xfrm>
            <a:off x="1904040" y="2800080"/>
            <a:ext cx="8379360" cy="12535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AGENDA </a:t>
            </a:r>
            <a:endParaRPr b="0" i="0" sz="4000" u="none" cap="none" strike="noStrike">
              <a:latin typeface="Arial"/>
              <a:ea typeface="Arial"/>
              <a:cs typeface="Arial"/>
              <a:sym typeface="Arial"/>
            </a:endParaRPr>
          </a:p>
        </p:txBody>
      </p:sp>
      <p:sp>
        <p:nvSpPr>
          <p:cNvPr id="183" name="Google Shape;183;p3"/>
          <p:cNvSpPr/>
          <p:nvPr/>
        </p:nvSpPr>
        <p:spPr>
          <a:xfrm>
            <a:off x="1202760" y="2011680"/>
            <a:ext cx="9780840" cy="4203000"/>
          </a:xfrm>
          <a:prstGeom prst="rect">
            <a:avLst/>
          </a:prstGeom>
          <a:noFill/>
          <a:ln>
            <a:noFill/>
          </a:ln>
        </p:spPr>
        <p:txBody>
          <a:bodyPr anchorCtr="0" anchor="t" bIns="45000" lIns="90000" spcFirstLastPara="1" rIns="90000" wrap="square" tIns="45000">
            <a:normAutofit/>
          </a:bodyPr>
          <a:lstStyle/>
          <a:p>
            <a:pPr indent="-368300" lvl="0" marL="457200" marR="0" rtl="0" algn="l">
              <a:lnSpc>
                <a:spcPct val="150000"/>
              </a:lnSpc>
              <a:spcBef>
                <a:spcPts val="0"/>
              </a:spcBef>
              <a:spcAft>
                <a:spcPts val="0"/>
              </a:spcAft>
              <a:buClr>
                <a:srgbClr val="FFFFFF"/>
              </a:buClr>
              <a:buSzPts val="2200"/>
              <a:buFont typeface="Corbel"/>
              <a:buChar char="●"/>
            </a:pPr>
            <a:r>
              <a:rPr lang="en-US" sz="2200">
                <a:solidFill>
                  <a:srgbClr val="FFFFFF"/>
                </a:solidFill>
                <a:latin typeface="Corbel"/>
                <a:ea typeface="Corbel"/>
                <a:cs typeface="Corbel"/>
                <a:sym typeface="Corbel"/>
              </a:rPr>
              <a:t>Inferential statistics.. Lies!</a:t>
            </a:r>
            <a:endParaRPr sz="2200">
              <a:solidFill>
                <a:srgbClr val="FFFFFF"/>
              </a:solidFill>
              <a:latin typeface="Corbel"/>
              <a:ea typeface="Corbel"/>
              <a:cs typeface="Corbel"/>
              <a:sym typeface="Corbel"/>
            </a:endParaRPr>
          </a:p>
          <a:p>
            <a:pPr indent="-368300" lvl="0" marL="457200" marR="0" rtl="0" algn="l">
              <a:lnSpc>
                <a:spcPct val="150000"/>
              </a:lnSpc>
              <a:spcBef>
                <a:spcPts val="0"/>
              </a:spcBef>
              <a:spcAft>
                <a:spcPts val="0"/>
              </a:spcAft>
              <a:buClr>
                <a:srgbClr val="FFFFFF"/>
              </a:buClr>
              <a:buSzPts val="2200"/>
              <a:buFont typeface="Corbel"/>
              <a:buChar char="●"/>
            </a:pPr>
            <a:r>
              <a:rPr b="0" i="0" lang="en-US" sz="2200" u="none" cap="none" strike="noStrike">
                <a:solidFill>
                  <a:srgbClr val="FFFFFF"/>
                </a:solidFill>
                <a:latin typeface="Corbel"/>
                <a:ea typeface="Corbel"/>
                <a:cs typeface="Corbel"/>
                <a:sym typeface="Corbel"/>
              </a:rPr>
              <a:t>When not to use inferential statistics!</a:t>
            </a:r>
            <a:endParaRPr b="0" i="0" sz="2200" u="none" cap="none" strike="noStrike">
              <a:latin typeface="Arial"/>
              <a:ea typeface="Arial"/>
              <a:cs typeface="Arial"/>
              <a:sym typeface="Arial"/>
            </a:endParaRPr>
          </a:p>
          <a:p>
            <a:pPr indent="-368300" lvl="0" marL="457200" marR="0" rtl="0" algn="l">
              <a:lnSpc>
                <a:spcPct val="150000"/>
              </a:lnSpc>
              <a:spcBef>
                <a:spcPts val="0"/>
              </a:spcBef>
              <a:spcAft>
                <a:spcPts val="0"/>
              </a:spcAft>
              <a:buClr>
                <a:srgbClr val="FFFFFF"/>
              </a:buClr>
              <a:buSzPts val="2200"/>
              <a:buFont typeface="Corbel"/>
              <a:buChar char="●"/>
            </a:pPr>
            <a:r>
              <a:rPr b="0" i="0" lang="en-US" sz="2200" u="none" cap="none" strike="noStrike">
                <a:solidFill>
                  <a:srgbClr val="FFFFFF"/>
                </a:solidFill>
                <a:latin typeface="Corbel"/>
                <a:ea typeface="Corbel"/>
                <a:cs typeface="Corbel"/>
                <a:sym typeface="Corbel"/>
              </a:rPr>
              <a:t>Project</a:t>
            </a:r>
            <a:endParaRPr b="0" i="0" sz="2200" u="none" cap="none" strike="noStrike">
              <a:latin typeface="Arial"/>
              <a:ea typeface="Arial"/>
              <a:cs typeface="Arial"/>
              <a:sym typeface="Arial"/>
            </a:endParaRPr>
          </a:p>
          <a:p>
            <a:pPr indent="-368300" lvl="0" marL="457200" marR="0" rtl="0" algn="l">
              <a:lnSpc>
                <a:spcPct val="150000"/>
              </a:lnSpc>
              <a:spcBef>
                <a:spcPts val="0"/>
              </a:spcBef>
              <a:spcAft>
                <a:spcPts val="0"/>
              </a:spcAft>
              <a:buClr>
                <a:srgbClr val="FFFFFF"/>
              </a:buClr>
              <a:buSzPts val="2200"/>
              <a:buFont typeface="Corbel"/>
              <a:buChar char="●"/>
            </a:pPr>
            <a:r>
              <a:rPr b="0" i="0" lang="en-US" sz="2200" u="none" cap="none" strike="noStrike">
                <a:solidFill>
                  <a:srgbClr val="FFFFFF"/>
                </a:solidFill>
                <a:latin typeface="Corbel"/>
                <a:ea typeface="Corbel"/>
                <a:cs typeface="Corbel"/>
                <a:sym typeface="Corbel"/>
              </a:rPr>
              <a:t>Conditional probability and bayes rule</a:t>
            </a:r>
            <a:endParaRPr b="0" i="0" sz="2200" u="none" cap="none" strike="noStrike">
              <a:latin typeface="Arial"/>
              <a:ea typeface="Arial"/>
              <a:cs typeface="Arial"/>
              <a:sym typeface="Arial"/>
            </a:endParaRPr>
          </a:p>
          <a:p>
            <a:pPr indent="-368300" lvl="0" marL="457200" marR="0" rtl="0" algn="l">
              <a:lnSpc>
                <a:spcPct val="150000"/>
              </a:lnSpc>
              <a:spcBef>
                <a:spcPts val="0"/>
              </a:spcBef>
              <a:spcAft>
                <a:spcPts val="0"/>
              </a:spcAft>
              <a:buClr>
                <a:srgbClr val="FFFFFF"/>
              </a:buClr>
              <a:buSzPts val="2200"/>
              <a:buFont typeface="Corbel"/>
              <a:buChar char="●"/>
            </a:pPr>
            <a:r>
              <a:rPr b="0" i="0" lang="en-US" sz="2200" u="none" cap="none" strike="noStrike">
                <a:solidFill>
                  <a:srgbClr val="FFFFFF"/>
                </a:solidFill>
                <a:latin typeface="Corbel"/>
                <a:ea typeface="Corbel"/>
                <a:cs typeface="Corbel"/>
                <a:sym typeface="Corbel"/>
              </a:rPr>
              <a:t>Bayesian project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p:nvPr/>
        </p:nvSpPr>
        <p:spPr>
          <a:xfrm>
            <a:off x="1202400" y="283680"/>
            <a:ext cx="9779760" cy="15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1"/>
          <p:cNvPicPr preferRelativeResize="0"/>
          <p:nvPr/>
        </p:nvPicPr>
        <p:blipFill rotWithShape="1">
          <a:blip r:embed="rId3">
            <a:alphaModFix/>
          </a:blip>
          <a:srcRect b="0" l="0" r="0" t="0"/>
          <a:stretch/>
        </p:blipFill>
        <p:spPr>
          <a:xfrm>
            <a:off x="1786320" y="1038240"/>
            <a:ext cx="8198280" cy="4569120"/>
          </a:xfrm>
          <a:prstGeom prst="rect">
            <a:avLst/>
          </a:prstGeom>
          <a:noFill/>
          <a:ln>
            <a:noFill/>
          </a:ln>
        </p:spPr>
      </p:pic>
      <p:sp>
        <p:nvSpPr>
          <p:cNvPr id="329" name="Google Shape;329;p21"/>
          <p:cNvSpPr/>
          <p:nvPr/>
        </p:nvSpPr>
        <p:spPr>
          <a:xfrm>
            <a:off x="9028080" y="5789520"/>
            <a:ext cx="2317680" cy="6382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 </a:t>
            </a:r>
            <a:r>
              <a:rPr b="1" i="0" lang="en-US" sz="1800" u="none" cap="none" strike="noStrike">
                <a:solidFill>
                  <a:srgbClr val="FFFFFF"/>
                </a:solidFill>
                <a:latin typeface="Arial"/>
                <a:ea typeface="Arial"/>
                <a:cs typeface="Arial"/>
                <a:sym typeface="Arial"/>
              </a:rPr>
              <a:t>volunteer bias ?</a:t>
            </a:r>
            <a:endParaRPr b="0" i="0" sz="1800" u="none" cap="none"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HOW TO SOLVE?</a:t>
            </a:r>
            <a:endParaRPr b="0" i="0" sz="4000" u="none" cap="none" strike="noStrike">
              <a:latin typeface="Arial"/>
              <a:ea typeface="Arial"/>
              <a:cs typeface="Arial"/>
              <a:sym typeface="Arial"/>
            </a:endParaRPr>
          </a:p>
        </p:txBody>
      </p:sp>
      <p:sp>
        <p:nvSpPr>
          <p:cNvPr id="336" name="Google Shape;336;p22"/>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mium Vector | Cartoon robin hood holding a bow" id="337" name="Google Shape;337;p22"/>
          <p:cNvPicPr preferRelativeResize="0"/>
          <p:nvPr/>
        </p:nvPicPr>
        <p:blipFill rotWithShape="1">
          <a:blip r:embed="rId3">
            <a:alphaModFix/>
          </a:blip>
          <a:srcRect b="0" l="0" r="0" t="0"/>
          <a:stretch/>
        </p:blipFill>
        <p:spPr>
          <a:xfrm>
            <a:off x="4539600" y="2068200"/>
            <a:ext cx="3034080" cy="4145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NO SOLUTION </a:t>
            </a:r>
            <a:r>
              <a:rPr b="0" i="0" lang="en-US" sz="4000" u="none" cap="none" strike="noStrike">
                <a:solidFill>
                  <a:srgbClr val="FFFFFF"/>
                </a:solidFill>
                <a:latin typeface="Noto Sans Symbols"/>
                <a:ea typeface="Noto Sans Symbols"/>
                <a:cs typeface="Noto Sans Symbols"/>
                <a:sym typeface="Noto Sans Symbols"/>
              </a:rPr>
              <a:t>☹</a:t>
            </a:r>
            <a:r>
              <a:rPr b="0" i="0" lang="en-US" sz="4000" u="none" cap="none" strike="noStrike">
                <a:solidFill>
                  <a:srgbClr val="FFFFFF"/>
                </a:solidFill>
                <a:latin typeface="Corbel"/>
                <a:ea typeface="Corbel"/>
                <a:cs typeface="Corbel"/>
                <a:sym typeface="Corbel"/>
              </a:rPr>
              <a:t> </a:t>
            </a:r>
            <a:endParaRPr b="0" i="0" sz="4000" u="none" cap="none" strike="noStrike">
              <a:latin typeface="Arial"/>
              <a:ea typeface="Arial"/>
              <a:cs typeface="Arial"/>
              <a:sym typeface="Arial"/>
            </a:endParaRPr>
          </a:p>
        </p:txBody>
      </p:sp>
      <p:sp>
        <p:nvSpPr>
          <p:cNvPr id="343" name="Google Shape;343;p23"/>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23"/>
          <p:cNvPicPr preferRelativeResize="0"/>
          <p:nvPr/>
        </p:nvPicPr>
        <p:blipFill rotWithShape="1">
          <a:blip r:embed="rId3">
            <a:alphaModFix/>
          </a:blip>
          <a:srcRect b="0" l="0" r="0" t="0"/>
          <a:stretch/>
        </p:blipFill>
        <p:spPr>
          <a:xfrm>
            <a:off x="2237400" y="2875680"/>
            <a:ext cx="7712280" cy="11012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4"/>
          <p:cNvSpPr/>
          <p:nvPr/>
        </p:nvSpPr>
        <p:spPr>
          <a:xfrm>
            <a:off x="1202400" y="283680"/>
            <a:ext cx="9779760" cy="15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24"/>
          <p:cNvPicPr preferRelativeResize="0"/>
          <p:nvPr/>
        </p:nvPicPr>
        <p:blipFill rotWithShape="1">
          <a:blip r:embed="rId3">
            <a:alphaModFix/>
          </a:blip>
          <a:srcRect b="0" l="0" r="0" t="0"/>
          <a:stretch/>
        </p:blipFill>
        <p:spPr>
          <a:xfrm>
            <a:off x="2493000" y="2319840"/>
            <a:ext cx="6405120" cy="35852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5"/>
          <p:cNvSpPr/>
          <p:nvPr/>
        </p:nvSpPr>
        <p:spPr>
          <a:xfrm>
            <a:off x="1202400" y="283680"/>
            <a:ext cx="9779760" cy="1504800"/>
          </a:xfrm>
          <a:prstGeom prst="rect">
            <a:avLst/>
          </a:prstGeom>
          <a:noFill/>
          <a:ln>
            <a:noFill/>
          </a:ln>
        </p:spPr>
        <p:txBody>
          <a:bodyPr anchorCtr="0" anchor="ctr" bIns="45000" lIns="90000" spcFirstLastPara="1" rIns="90000" wrap="square" tIns="45000">
            <a:norm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BIASED CONCLUSIONS</a:t>
            </a:r>
            <a:endParaRPr b="0" i="0" sz="4000" u="none" cap="none" strike="noStrike">
              <a:latin typeface="Arial"/>
              <a:ea typeface="Arial"/>
              <a:cs typeface="Arial"/>
              <a:sym typeface="Arial"/>
            </a:endParaRPr>
          </a:p>
        </p:txBody>
      </p:sp>
      <p:sp>
        <p:nvSpPr>
          <p:cNvPr id="359" name="Google Shape;359;p25"/>
          <p:cNvSpPr/>
          <p:nvPr/>
        </p:nvSpPr>
        <p:spPr>
          <a:xfrm>
            <a:off x="1202400" y="2011680"/>
            <a:ext cx="9779760" cy="42022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1800" u="none" cap="none" strike="noStrike">
              <a:latin typeface="Arial"/>
              <a:ea typeface="Arial"/>
              <a:cs typeface="Arial"/>
              <a:sym typeface="Arial"/>
            </a:endParaRPr>
          </a:p>
        </p:txBody>
      </p:sp>
      <p:pic>
        <p:nvPicPr>
          <p:cNvPr id="360" name="Google Shape;360;p25"/>
          <p:cNvPicPr preferRelativeResize="0"/>
          <p:nvPr/>
        </p:nvPicPr>
        <p:blipFill rotWithShape="1">
          <a:blip r:embed="rId3">
            <a:alphaModFix/>
          </a:blip>
          <a:srcRect b="0" l="0" r="0" t="0"/>
          <a:stretch/>
        </p:blipFill>
        <p:spPr>
          <a:xfrm>
            <a:off x="2023200" y="2785680"/>
            <a:ext cx="8141040" cy="1281960"/>
          </a:xfrm>
          <a:prstGeom prst="rect">
            <a:avLst/>
          </a:prstGeom>
          <a:noFill/>
          <a:ln>
            <a:noFill/>
          </a:ln>
        </p:spPr>
      </p:pic>
      <p:sp>
        <p:nvSpPr>
          <p:cNvPr id="361" name="Google Shape;361;p25"/>
          <p:cNvSpPr/>
          <p:nvPr/>
        </p:nvSpPr>
        <p:spPr>
          <a:xfrm>
            <a:off x="5591160" y="5037480"/>
            <a:ext cx="2495880" cy="8211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400" u="none" cap="none" strike="noStrike">
                <a:solidFill>
                  <a:srgbClr val="FFFFFF"/>
                </a:solidFill>
                <a:latin typeface="Corbel"/>
                <a:ea typeface="Corbel"/>
                <a:cs typeface="Corbel"/>
                <a:sym typeface="Corbel"/>
              </a:rPr>
              <a:t>PCR sensitivity</a:t>
            </a:r>
            <a:endParaRPr b="0" i="0" sz="2400" u="none" cap="none" strike="noStrike">
              <a:latin typeface="Arial"/>
              <a:ea typeface="Arial"/>
              <a:cs typeface="Arial"/>
              <a:sym typeface="Arial"/>
            </a:endParaRPr>
          </a:p>
        </p:txBody>
      </p:sp>
      <p:sp>
        <p:nvSpPr>
          <p:cNvPr id="362" name="Google Shape;362;p25"/>
          <p:cNvSpPr/>
          <p:nvPr/>
        </p:nvSpPr>
        <p:spPr>
          <a:xfrm>
            <a:off x="6014160" y="6146640"/>
            <a:ext cx="12556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threshold</a:t>
            </a:r>
            <a:endParaRPr b="0" i="0" sz="1800" u="none" cap="none" strike="noStrike">
              <a:latin typeface="Arial"/>
              <a:ea typeface="Arial"/>
              <a:cs typeface="Arial"/>
              <a:sym typeface="Arial"/>
            </a:endParaRPr>
          </a:p>
        </p:txBody>
      </p:sp>
      <p:sp>
        <p:nvSpPr>
          <p:cNvPr id="363" name="Google Shape;363;p25"/>
          <p:cNvSpPr/>
          <p:nvPr/>
        </p:nvSpPr>
        <p:spPr>
          <a:xfrm>
            <a:off x="9109080" y="4588920"/>
            <a:ext cx="1054800" cy="1553400"/>
          </a:xfrm>
          <a:prstGeom prst="downArrow">
            <a:avLst>
              <a:gd fmla="val 50000" name="adj1"/>
              <a:gd fmla="val 50000" name="adj2"/>
            </a:avLst>
          </a:prstGeom>
          <a:solidFill>
            <a:srgbClr val="1CADE4"/>
          </a:solidFill>
          <a:ln cap="flat" cmpd="sng" w="25550">
            <a:solidFill>
              <a:srgbClr val="147F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rot="-5400000">
            <a:off x="10360440" y="4637160"/>
            <a:ext cx="1647720" cy="1164240"/>
          </a:xfrm>
          <a:prstGeom prst="rightArrow">
            <a:avLst>
              <a:gd fmla="val 50000" name="adj1"/>
              <a:gd fmla="val 50000" name="adj2"/>
            </a:avLst>
          </a:prstGeom>
          <a:solidFill>
            <a:srgbClr val="1CADE4"/>
          </a:solidFill>
          <a:ln cap="flat" cmpd="sng" w="25550">
            <a:solidFill>
              <a:srgbClr val="147F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INFORMATION VS SELECTION</a:t>
            </a:r>
            <a:endParaRPr b="0" i="0" sz="4000" u="none" cap="none" strike="noStrike">
              <a:latin typeface="Arial"/>
              <a:ea typeface="Arial"/>
              <a:cs typeface="Arial"/>
              <a:sym typeface="Arial"/>
            </a:endParaRPr>
          </a:p>
        </p:txBody>
      </p:sp>
      <p:sp>
        <p:nvSpPr>
          <p:cNvPr id="371" name="Google Shape;371;p26"/>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829600" y="3761280"/>
            <a:ext cx="1503360" cy="1907280"/>
          </a:xfrm>
          <a:prstGeom prst="downArrow">
            <a:avLst>
              <a:gd fmla="val 50000" name="adj1"/>
              <a:gd fmla="val 50000" name="adj2"/>
            </a:avLst>
          </a:prstGeom>
          <a:solidFill>
            <a:srgbClr val="1CADE4"/>
          </a:solidFill>
          <a:ln cap="flat" cmpd="sng" w="25550">
            <a:solidFill>
              <a:srgbClr val="147F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rot="-5400000">
            <a:off x="5470920" y="3969360"/>
            <a:ext cx="1907280" cy="1497960"/>
          </a:xfrm>
          <a:prstGeom prst="rightArrow">
            <a:avLst>
              <a:gd fmla="val 50000" name="adj1"/>
              <a:gd fmla="val 50000" name="adj2"/>
            </a:avLst>
          </a:prstGeom>
          <a:solidFill>
            <a:srgbClr val="1CADE4"/>
          </a:solidFill>
          <a:ln cap="flat" cmpd="sng" w="25550">
            <a:solidFill>
              <a:srgbClr val="147F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9467280" y="5124600"/>
            <a:ext cx="1610640" cy="4554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400" u="none" cap="none" strike="noStrike">
                <a:solidFill>
                  <a:srgbClr val="FFFFFF"/>
                </a:solidFill>
                <a:latin typeface="Corbel"/>
                <a:ea typeface="Corbel"/>
                <a:cs typeface="Corbel"/>
                <a:sym typeface="Corbel"/>
              </a:rPr>
              <a:t>خالصين ؟</a:t>
            </a:r>
            <a:endParaRPr b="0" i="0" sz="2400" u="none" cap="none"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7"/>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CONCLUSION ABOUT POPULATION?</a:t>
            </a:r>
            <a:endParaRPr b="0" i="0" sz="4000" u="none" cap="none" strike="noStrike">
              <a:latin typeface="Arial"/>
              <a:ea typeface="Arial"/>
              <a:cs typeface="Arial"/>
              <a:sym typeface="Arial"/>
            </a:endParaRPr>
          </a:p>
        </p:txBody>
      </p:sp>
      <p:sp>
        <p:nvSpPr>
          <p:cNvPr id="381" name="Google Shape;381;p27"/>
          <p:cNvSpPr/>
          <p:nvPr/>
        </p:nvSpPr>
        <p:spPr>
          <a:xfrm>
            <a:off x="1202400" y="2011680"/>
            <a:ext cx="9779760" cy="4202280"/>
          </a:xfrm>
          <a:prstGeom prst="rect">
            <a:avLst/>
          </a:prstGeom>
          <a:noFill/>
          <a:ln>
            <a:noFill/>
          </a:ln>
        </p:spPr>
        <p:txBody>
          <a:bodyPr anchorCtr="0" anchor="t" bIns="45000" lIns="90000" spcFirstLastPara="1" rIns="90000" wrap="square" tIns="45000">
            <a:noAutofit/>
          </a:bodyPr>
          <a:lstStyle/>
          <a:p>
            <a:pPr indent="-17891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What do we know about NYC residents’ actual exposure rate?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8"/>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CONCLUSION ABOUT POPULATION?</a:t>
            </a:r>
            <a:endParaRPr b="0" i="0" sz="4000" u="none" cap="none" strike="noStrike">
              <a:latin typeface="Arial"/>
              <a:ea typeface="Arial"/>
              <a:cs typeface="Arial"/>
              <a:sym typeface="Arial"/>
            </a:endParaRPr>
          </a:p>
        </p:txBody>
      </p:sp>
      <p:sp>
        <p:nvSpPr>
          <p:cNvPr id="388" name="Google Shape;388;p28"/>
          <p:cNvSpPr/>
          <p:nvPr/>
        </p:nvSpPr>
        <p:spPr>
          <a:xfrm>
            <a:off x="1202400" y="2011680"/>
            <a:ext cx="9779760" cy="4202280"/>
          </a:xfrm>
          <a:prstGeom prst="rect">
            <a:avLst/>
          </a:prstGeom>
          <a:noFill/>
          <a:ln>
            <a:noFill/>
          </a:ln>
        </p:spPr>
        <p:txBody>
          <a:bodyPr anchorCtr="0" anchor="t" bIns="45000" lIns="90000" spcFirstLastPara="1" rIns="90000" wrap="square" tIns="45000">
            <a:noAutofit/>
          </a:bodyPr>
          <a:lstStyle/>
          <a:p>
            <a:pPr indent="-17891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What do we know about NYC residents’ actual exposure rate?</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100000"/>
              </a:lnSpc>
              <a:spcBef>
                <a:spcPts val="201"/>
              </a:spcBef>
              <a:spcAft>
                <a:spcPts val="0"/>
              </a:spcAft>
              <a:buNone/>
            </a:pPr>
            <a:r>
              <a:rPr b="0" i="0" lang="en-US" sz="2200" u="none" cap="none" strike="noStrike">
                <a:solidFill>
                  <a:srgbClr val="FFFFFF"/>
                </a:solidFill>
                <a:latin typeface="Corbel"/>
                <a:ea typeface="Corbel"/>
                <a:cs typeface="Corbel"/>
                <a:sym typeface="Corbel"/>
              </a:rPr>
              <a:t>- What do we know for sure?</a:t>
            </a:r>
            <a:endParaRPr b="0" i="0" sz="2200" u="none" cap="none" strike="noStrike">
              <a:latin typeface="Arial"/>
              <a:ea typeface="Arial"/>
              <a:cs typeface="Arial"/>
              <a:sym typeface="Arial"/>
            </a:endParaRPr>
          </a:p>
          <a:p>
            <a:pPr indent="0" lvl="0" marL="0" marR="0" rtl="0" algn="l">
              <a:lnSpc>
                <a:spcPct val="90000"/>
              </a:lnSpc>
              <a:spcBef>
                <a:spcPts val="1199"/>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9"/>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BUSINESS INSIDER</a:t>
            </a:r>
            <a:endParaRPr b="0" i="0" sz="4000" u="none" cap="none" strike="noStrike">
              <a:latin typeface="Arial"/>
              <a:ea typeface="Arial"/>
              <a:cs typeface="Arial"/>
              <a:sym typeface="Arial"/>
            </a:endParaRPr>
          </a:p>
        </p:txBody>
      </p:sp>
      <p:sp>
        <p:nvSpPr>
          <p:cNvPr id="395" name="Google Shape;395;p29"/>
          <p:cNvSpPr/>
          <p:nvPr/>
        </p:nvSpPr>
        <p:spPr>
          <a:xfrm>
            <a:off x="1202400" y="2011680"/>
            <a:ext cx="9779760" cy="4202280"/>
          </a:xfrm>
          <a:prstGeom prst="rect">
            <a:avLst/>
          </a:prstGeom>
          <a:noFill/>
          <a:ln>
            <a:noFill/>
          </a:ln>
        </p:spPr>
        <p:txBody>
          <a:bodyPr anchorCtr="0" anchor="t" bIns="45000" lIns="90000" spcFirstLastPara="1" rIns="90000" wrap="square" tIns="45000">
            <a:noAutofit/>
          </a:bodyPr>
          <a:lstStyle/>
          <a:p>
            <a:pPr indent="-17891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“preliminary” </a:t>
            </a:r>
            <a:endParaRPr b="0" i="0" sz="2200" u="none" cap="none" strike="noStrike">
              <a:latin typeface="Arial"/>
              <a:ea typeface="Arial"/>
              <a:cs typeface="Arial"/>
              <a:sym typeface="Arial"/>
            </a:endParaRPr>
          </a:p>
          <a:p>
            <a:pPr indent="-17891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sampling issues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17891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So where is the problem?</a:t>
            </a:r>
            <a:endParaRPr b="0" i="0" sz="2200" u="none" cap="none"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0"/>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IS THE PROBLEM?</a:t>
            </a:r>
            <a:endParaRPr b="0" i="0" sz="4000" u="none" cap="none" strike="noStrike">
              <a:latin typeface="Arial"/>
              <a:ea typeface="Arial"/>
              <a:cs typeface="Arial"/>
              <a:sym typeface="Arial"/>
            </a:endParaRPr>
          </a:p>
        </p:txBody>
      </p:sp>
      <p:sp>
        <p:nvSpPr>
          <p:cNvPr id="402" name="Google Shape;402;p30"/>
          <p:cNvSpPr/>
          <p:nvPr/>
        </p:nvSpPr>
        <p:spPr>
          <a:xfrm>
            <a:off x="1202400" y="2011680"/>
            <a:ext cx="9779760" cy="4202280"/>
          </a:xfrm>
          <a:prstGeom prst="rect">
            <a:avLst/>
          </a:prstGeom>
          <a:noFill/>
          <a:ln>
            <a:noFill/>
          </a:ln>
        </p:spPr>
        <p:txBody>
          <a:bodyPr anchorCtr="0" anchor="t" bIns="45000" lIns="90000" spcFirstLastPara="1" rIns="90000" wrap="square" tIns="45000">
            <a:noAutofit/>
          </a:bodyPr>
          <a:lstStyle/>
          <a:p>
            <a:pPr indent="-17891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Soret el telephone el 5arban</a:t>
            </a:r>
            <a:endParaRPr b="0" i="0" sz="2200" u="none" cap="none" strike="noStrike">
              <a:latin typeface="Arial"/>
              <a:ea typeface="Arial"/>
              <a:cs typeface="Arial"/>
              <a:sym typeface="Arial"/>
            </a:endParaRPr>
          </a:p>
        </p:txBody>
      </p:sp>
      <p:pic>
        <p:nvPicPr>
          <p:cNvPr descr="🇸🇦 عبدالله بن عبدالعزيز su Twitter: &amp;quot;Le téléphone arabe هي لعبة تلفون  خربان سميت بهذا الإسم لأن العرب ينقلون الكلام بسرعة ولو كان خاطئ  #تعلم_الفرنسية http://t.co/BbKq6Xwmpy&amp;quot;" id="403" name="Google Shape;403;p30"/>
          <p:cNvPicPr preferRelativeResize="0"/>
          <p:nvPr/>
        </p:nvPicPr>
        <p:blipFill rotWithShape="1">
          <a:blip r:embed="rId3">
            <a:alphaModFix/>
          </a:blip>
          <a:srcRect b="0" l="0" r="0" t="0"/>
          <a:stretch/>
        </p:blipFill>
        <p:spPr>
          <a:xfrm>
            <a:off x="7780680" y="2589480"/>
            <a:ext cx="3861360" cy="3814920"/>
          </a:xfrm>
          <a:prstGeom prst="rect">
            <a:avLst/>
          </a:prstGeom>
          <a:noFill/>
          <a:ln>
            <a:noFill/>
          </a:ln>
        </p:spPr>
      </p:pic>
      <p:pic>
        <p:nvPicPr>
          <p:cNvPr descr="لعبة التلفون الخربان - YouTube" id="404" name="Google Shape;404;p30"/>
          <p:cNvPicPr preferRelativeResize="0"/>
          <p:nvPr/>
        </p:nvPicPr>
        <p:blipFill rotWithShape="1">
          <a:blip r:embed="rId4">
            <a:alphaModFix/>
          </a:blip>
          <a:srcRect b="0" l="0" r="0" t="0"/>
          <a:stretch/>
        </p:blipFill>
        <p:spPr>
          <a:xfrm>
            <a:off x="811800" y="3008160"/>
            <a:ext cx="5578920" cy="31363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INFERENTIAL STATISTICS</a:t>
            </a:r>
            <a:endParaRPr b="0" i="0" sz="4000" u="none" cap="none" strike="noStrike">
              <a:latin typeface="Arial"/>
              <a:ea typeface="Arial"/>
              <a:cs typeface="Arial"/>
              <a:sym typeface="Arial"/>
            </a:endParaRPr>
          </a:p>
        </p:txBody>
      </p:sp>
      <p:sp>
        <p:nvSpPr>
          <p:cNvPr id="189" name="Google Shape;189;p4"/>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4"/>
          <p:cNvPicPr preferRelativeResize="0"/>
          <p:nvPr/>
        </p:nvPicPr>
        <p:blipFill rotWithShape="1">
          <a:blip r:embed="rId3">
            <a:alphaModFix/>
          </a:blip>
          <a:srcRect b="0" l="0" r="0" t="0"/>
          <a:stretch/>
        </p:blipFill>
        <p:spPr>
          <a:xfrm>
            <a:off x="3237840" y="2666520"/>
            <a:ext cx="5711760" cy="1519920"/>
          </a:xfrm>
          <a:prstGeom prst="rect">
            <a:avLst/>
          </a:prstGeom>
          <a:noFill/>
          <a:ln>
            <a:noFill/>
          </a:ln>
        </p:spPr>
      </p:pic>
      <p:pic>
        <p:nvPicPr>
          <p:cNvPr id="191" name="Google Shape;191;p4"/>
          <p:cNvPicPr preferRelativeResize="0"/>
          <p:nvPr/>
        </p:nvPicPr>
        <p:blipFill rotWithShape="1">
          <a:blip r:embed="rId4">
            <a:alphaModFix/>
          </a:blip>
          <a:srcRect b="0" l="0" r="0" t="0"/>
          <a:stretch/>
        </p:blipFill>
        <p:spPr>
          <a:xfrm>
            <a:off x="3237840" y="4846320"/>
            <a:ext cx="5711760" cy="11390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1"/>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MOST COMMON</a:t>
            </a:r>
            <a:endParaRPr b="0" i="0" sz="4000" u="none" cap="none" strike="noStrike">
              <a:latin typeface="Arial"/>
              <a:ea typeface="Arial"/>
              <a:cs typeface="Arial"/>
              <a:sym typeface="Arial"/>
            </a:endParaRPr>
          </a:p>
        </p:txBody>
      </p:sp>
      <p:sp>
        <p:nvSpPr>
          <p:cNvPr id="411" name="Google Shape;411;p31"/>
          <p:cNvSpPr/>
          <p:nvPr/>
        </p:nvSpPr>
        <p:spPr>
          <a:xfrm>
            <a:off x="1202400" y="2011680"/>
            <a:ext cx="9779760" cy="42022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2200" u="none" cap="none" strike="noStrike">
                <a:solidFill>
                  <a:srgbClr val="FFFFFF"/>
                </a:solidFill>
                <a:latin typeface="Corbel"/>
                <a:ea typeface="Corbel"/>
                <a:cs typeface="Corbel"/>
                <a:sym typeface="Corbel"/>
              </a:rPr>
              <a:t>1- Read all article?</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2- say I haven’t read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0" i="0" lang="en-US" sz="2200" u="none" cap="none" strike="noStrike">
                <a:solidFill>
                  <a:srgbClr val="FFFFFF"/>
                </a:solidFill>
                <a:latin typeface="Corbel"/>
                <a:ea typeface="Corbel"/>
                <a:cs typeface="Corbel"/>
                <a:sym typeface="Corbel"/>
              </a:rPr>
              <a:t>3- report the title only?</a:t>
            </a:r>
            <a:endParaRPr b="0" i="0" sz="2200" u="none" cap="none" strike="noStrike">
              <a:latin typeface="Arial"/>
              <a:ea typeface="Arial"/>
              <a:cs typeface="Arial"/>
              <a:sym typeface="Arial"/>
            </a:endParaRPr>
          </a:p>
        </p:txBody>
      </p:sp>
      <p:pic>
        <p:nvPicPr>
          <p:cNvPr id="412" name="Google Shape;412;p31"/>
          <p:cNvPicPr preferRelativeResize="0"/>
          <p:nvPr/>
        </p:nvPicPr>
        <p:blipFill rotWithShape="1">
          <a:blip r:embed="rId3">
            <a:alphaModFix/>
          </a:blip>
          <a:srcRect b="0" l="0" r="0" t="0"/>
          <a:stretch/>
        </p:blipFill>
        <p:spPr>
          <a:xfrm>
            <a:off x="6094440" y="2205000"/>
            <a:ext cx="3529080" cy="35290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2"/>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REPORTING BIAS</a:t>
            </a:r>
            <a:endParaRPr b="0" i="0" sz="4000" u="none" cap="none" strike="noStrike">
              <a:latin typeface="Arial"/>
              <a:ea typeface="Arial"/>
              <a:cs typeface="Arial"/>
              <a:sym typeface="Arial"/>
            </a:endParaRPr>
          </a:p>
        </p:txBody>
      </p:sp>
      <p:sp>
        <p:nvSpPr>
          <p:cNvPr id="418" name="Google Shape;418;p32"/>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32"/>
          <p:cNvPicPr preferRelativeResize="0"/>
          <p:nvPr/>
        </p:nvPicPr>
        <p:blipFill rotWithShape="1">
          <a:blip r:embed="rId3">
            <a:alphaModFix/>
          </a:blip>
          <a:srcRect b="0" l="0" r="0" t="0"/>
          <a:stretch/>
        </p:blipFill>
        <p:spPr>
          <a:xfrm>
            <a:off x="395640" y="2794680"/>
            <a:ext cx="9978120" cy="11062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3"/>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WHEN REPORTING BIAS HAPPENS? </a:t>
            </a:r>
            <a:endParaRPr b="0" i="0" sz="4000" u="none" cap="none" strike="noStrike">
              <a:latin typeface="Arial"/>
              <a:ea typeface="Arial"/>
              <a:cs typeface="Arial"/>
              <a:sym typeface="Arial"/>
            </a:endParaRPr>
          </a:p>
        </p:txBody>
      </p:sp>
      <p:sp>
        <p:nvSpPr>
          <p:cNvPr id="426" name="Google Shape;426;p33"/>
          <p:cNvSpPr/>
          <p:nvPr/>
        </p:nvSpPr>
        <p:spPr>
          <a:xfrm>
            <a:off x="1202400" y="2011680"/>
            <a:ext cx="9779760" cy="4202280"/>
          </a:xfrm>
          <a:prstGeom prst="rect">
            <a:avLst/>
          </a:prstGeom>
          <a:noFill/>
          <a:ln>
            <a:noFill/>
          </a:ln>
        </p:spPr>
        <p:txBody>
          <a:bodyPr anchorCtr="0" anchor="t" bIns="45000" lIns="90000" spcFirstLastPara="1" rIns="90000" wrap="square" tIns="45000">
            <a:noAutofit/>
          </a:bodyPr>
          <a:lstStyle/>
          <a:p>
            <a:pPr indent="-17891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Journal club? </a:t>
            </a:r>
            <a:endParaRPr b="0" i="0" sz="2200" u="none" cap="none" strike="noStrike">
              <a:latin typeface="Arial"/>
              <a:ea typeface="Arial"/>
              <a:cs typeface="Arial"/>
              <a:sym typeface="Arial"/>
            </a:endParaRPr>
          </a:p>
          <a:p>
            <a:pPr indent="-17891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Twitter? </a:t>
            </a:r>
            <a:endParaRPr b="0" i="0" sz="2200" u="none" cap="none" strike="noStrike">
              <a:latin typeface="Arial"/>
              <a:ea typeface="Arial"/>
              <a:cs typeface="Arial"/>
              <a:sym typeface="Arial"/>
            </a:endParaRPr>
          </a:p>
          <a:p>
            <a:pPr indent="-17891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Trick </a:t>
            </a:r>
            <a:endParaRPr b="0" i="0" sz="2200" u="none" cap="none" strike="noStrike">
              <a:latin typeface="Arial"/>
              <a:ea typeface="Arial"/>
              <a:cs typeface="Arial"/>
              <a:sym typeface="Arial"/>
            </a:endParaRPr>
          </a:p>
          <a:p>
            <a:pPr indent="-17891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Feel better</a:t>
            </a:r>
            <a:endParaRPr b="0" i="0" sz="2200" u="none" cap="none" strike="noStrike">
              <a:latin typeface="Arial"/>
              <a:ea typeface="Arial"/>
              <a:cs typeface="Arial"/>
              <a:sym typeface="Arial"/>
            </a:endParaRPr>
          </a:p>
          <a:p>
            <a:pPr indent="-17891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Advertising a scientific article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4"/>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IS THE STUDY WORTHLESS?</a:t>
            </a:r>
            <a:endParaRPr b="0" i="0" sz="4000" u="none" cap="none" strike="noStrike">
              <a:latin typeface="Arial"/>
              <a:ea typeface="Arial"/>
              <a:cs typeface="Arial"/>
              <a:sym typeface="Arial"/>
            </a:endParaRPr>
          </a:p>
        </p:txBody>
      </p:sp>
      <p:sp>
        <p:nvSpPr>
          <p:cNvPr id="433" name="Google Shape;433;p34"/>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5"/>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IS THE STUDY WORTHLESS?</a:t>
            </a:r>
            <a:endParaRPr b="0" i="0" sz="4000" u="none" cap="none" strike="noStrike">
              <a:latin typeface="Arial"/>
              <a:ea typeface="Arial"/>
              <a:cs typeface="Arial"/>
              <a:sym typeface="Arial"/>
            </a:endParaRPr>
          </a:p>
        </p:txBody>
      </p:sp>
      <p:sp>
        <p:nvSpPr>
          <p:cNvPr id="440" name="Google Shape;440;p35"/>
          <p:cNvSpPr/>
          <p:nvPr/>
        </p:nvSpPr>
        <p:spPr>
          <a:xfrm>
            <a:off x="1202400" y="2011680"/>
            <a:ext cx="9779760" cy="4202280"/>
          </a:xfrm>
          <a:prstGeom prst="rect">
            <a:avLst/>
          </a:prstGeom>
          <a:noFill/>
          <a:ln>
            <a:noFill/>
          </a:ln>
        </p:spPr>
        <p:txBody>
          <a:bodyPr anchorCtr="0" anchor="t" bIns="45000" lIns="90000" spcFirstLastPara="1" rIns="90000" wrap="square" tIns="45000">
            <a:noAutofit/>
          </a:bodyPr>
          <a:lstStyle/>
          <a:p>
            <a:pPr indent="-17891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As good as the assumptions</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6"/>
          <p:cNvSpPr/>
          <p:nvPr/>
        </p:nvSpPr>
        <p:spPr>
          <a:xfrm>
            <a:off x="1202400" y="283680"/>
            <a:ext cx="9779760" cy="15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6"/>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36"/>
          <p:cNvPicPr preferRelativeResize="0"/>
          <p:nvPr/>
        </p:nvPicPr>
        <p:blipFill rotWithShape="1">
          <a:blip r:embed="rId3">
            <a:alphaModFix/>
          </a:blip>
          <a:srcRect b="0" l="0" r="0" t="0"/>
          <a:stretch/>
        </p:blipFill>
        <p:spPr>
          <a:xfrm>
            <a:off x="1355400" y="2439000"/>
            <a:ext cx="9627120" cy="35971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7"/>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WHEN NOT TO USE STATISTICS?</a:t>
            </a:r>
            <a:endParaRPr b="0" i="0" sz="4000" u="none" cap="none" strike="noStrike">
              <a:latin typeface="Arial"/>
              <a:ea typeface="Arial"/>
              <a:cs typeface="Arial"/>
              <a:sym typeface="Arial"/>
            </a:endParaRPr>
          </a:p>
        </p:txBody>
      </p:sp>
      <p:sp>
        <p:nvSpPr>
          <p:cNvPr id="455" name="Google Shape;455;p3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37"/>
          <p:cNvPicPr preferRelativeResize="0"/>
          <p:nvPr/>
        </p:nvPicPr>
        <p:blipFill rotWithShape="1">
          <a:blip r:embed="rId3">
            <a:alphaModFix/>
          </a:blip>
          <a:srcRect b="0" l="0" r="0" t="0"/>
          <a:stretch/>
        </p:blipFill>
        <p:spPr>
          <a:xfrm>
            <a:off x="1789920" y="2011680"/>
            <a:ext cx="8240760" cy="45064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DIFFERENT COLORS? </a:t>
            </a:r>
            <a:endParaRPr b="0" i="0" sz="4000" u="none" cap="none" strike="noStrike">
              <a:latin typeface="Arial"/>
              <a:ea typeface="Arial"/>
              <a:cs typeface="Arial"/>
              <a:sym typeface="Arial"/>
            </a:endParaRPr>
          </a:p>
        </p:txBody>
      </p:sp>
      <p:sp>
        <p:nvSpPr>
          <p:cNvPr id="463" name="Google Shape;463;p3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38"/>
          <p:cNvPicPr preferRelativeResize="0"/>
          <p:nvPr/>
        </p:nvPicPr>
        <p:blipFill rotWithShape="1">
          <a:blip r:embed="rId3">
            <a:alphaModFix/>
          </a:blip>
          <a:srcRect b="0" l="0" r="0" t="0"/>
          <a:stretch/>
        </p:blipFill>
        <p:spPr>
          <a:xfrm>
            <a:off x="544680" y="1776600"/>
            <a:ext cx="10968840" cy="50781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9"/>
          <p:cNvSpPr/>
          <p:nvPr/>
        </p:nvSpPr>
        <p:spPr>
          <a:xfrm>
            <a:off x="1202760" y="284040"/>
            <a:ext cx="9780840" cy="13597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GOLD .. NOT GOLD?</a:t>
            </a:r>
            <a:endParaRPr b="0" i="0" sz="4000" u="none" cap="none" strike="noStrike">
              <a:latin typeface="Arial"/>
              <a:ea typeface="Arial"/>
              <a:cs typeface="Arial"/>
              <a:sym typeface="Arial"/>
            </a:endParaRPr>
          </a:p>
        </p:txBody>
      </p:sp>
      <p:sp>
        <p:nvSpPr>
          <p:cNvPr id="471" name="Google Shape;471;p3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39"/>
          <p:cNvPicPr preferRelativeResize="0"/>
          <p:nvPr/>
        </p:nvPicPr>
        <p:blipFill rotWithShape="1">
          <a:blip r:embed="rId3">
            <a:alphaModFix/>
          </a:blip>
          <a:srcRect b="0" l="0" r="0" t="0"/>
          <a:stretch/>
        </p:blipFill>
        <p:spPr>
          <a:xfrm>
            <a:off x="193320" y="2011680"/>
            <a:ext cx="11799720" cy="484308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0"/>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Are these questions about data?</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
          <p:cNvSpPr/>
          <p:nvPr/>
        </p:nvSpPr>
        <p:spPr>
          <a:xfrm>
            <a:off x="1202400" y="283680"/>
            <a:ext cx="9779760" cy="15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5"/>
          <p:cNvPicPr preferRelativeResize="0"/>
          <p:nvPr/>
        </p:nvPicPr>
        <p:blipFill rotWithShape="1">
          <a:blip r:embed="rId3">
            <a:alphaModFix/>
          </a:blip>
          <a:srcRect b="0" l="0" r="0" t="0"/>
          <a:stretch/>
        </p:blipFill>
        <p:spPr>
          <a:xfrm>
            <a:off x="3871080" y="2828520"/>
            <a:ext cx="4444920" cy="1196280"/>
          </a:xfrm>
          <a:prstGeom prst="rect">
            <a:avLst/>
          </a:prstGeom>
          <a:noFill/>
          <a:ln>
            <a:noFill/>
          </a:ln>
        </p:spPr>
      </p:pic>
      <p:pic>
        <p:nvPicPr>
          <p:cNvPr id="200" name="Google Shape;200;p5"/>
          <p:cNvPicPr preferRelativeResize="0"/>
          <p:nvPr/>
        </p:nvPicPr>
        <p:blipFill rotWithShape="1">
          <a:blip r:embed="rId4">
            <a:alphaModFix/>
          </a:blip>
          <a:srcRect b="0" l="0" r="0" t="0"/>
          <a:stretch/>
        </p:blipFill>
        <p:spPr>
          <a:xfrm>
            <a:off x="3871080" y="4762080"/>
            <a:ext cx="4444920" cy="748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1"/>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1"/>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Are these questions about data?</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2200" u="none" cap="none" strike="noStrike">
                <a:solidFill>
                  <a:srgbClr val="FFFFFF"/>
                </a:solidFill>
                <a:latin typeface="Corbel"/>
                <a:ea typeface="Corbel"/>
                <a:cs typeface="Corbel"/>
                <a:sym typeface="Corbel"/>
              </a:rPr>
              <a:t>Yes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Are these questions about inferential statistics?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2"/>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Are these questions about data?</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2200" u="none" cap="none" strike="noStrike">
                <a:solidFill>
                  <a:srgbClr val="FFFFFF"/>
                </a:solidFill>
                <a:latin typeface="Corbel"/>
                <a:ea typeface="Corbel"/>
                <a:cs typeface="Corbel"/>
                <a:sym typeface="Corbel"/>
              </a:rPr>
              <a:t>Yes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Are these questions about statistics?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rPr b="1" i="0" lang="en-US" sz="3200" u="none" cap="none" strike="noStrike">
                <a:solidFill>
                  <a:srgbClr val="FFFFFF"/>
                </a:solidFill>
                <a:latin typeface="Corbel"/>
                <a:ea typeface="Corbel"/>
                <a:cs typeface="Corbel"/>
                <a:sym typeface="Corbel"/>
              </a:rPr>
              <a:t>No!</a:t>
            </a:r>
            <a:endParaRPr b="0" i="0" sz="3200" u="none" cap="none" strike="noStrike">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GOING BEYOND THE DATA?</a:t>
            </a:r>
            <a:endParaRPr b="0" i="0" sz="4000" u="none" cap="none" strike="noStrike">
              <a:latin typeface="Arial"/>
              <a:ea typeface="Arial"/>
              <a:cs typeface="Arial"/>
              <a:sym typeface="Arial"/>
            </a:endParaRPr>
          </a:p>
        </p:txBody>
      </p:sp>
      <p:sp>
        <p:nvSpPr>
          <p:cNvPr id="497" name="Google Shape;497;p43"/>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43"/>
          <p:cNvPicPr preferRelativeResize="0"/>
          <p:nvPr/>
        </p:nvPicPr>
        <p:blipFill rotWithShape="1">
          <a:blip r:embed="rId3">
            <a:alphaModFix/>
          </a:blip>
          <a:srcRect b="0" l="0" r="0" t="0"/>
          <a:stretch/>
        </p:blipFill>
        <p:spPr>
          <a:xfrm>
            <a:off x="1789920" y="2011680"/>
            <a:ext cx="8240760" cy="4506480"/>
          </a:xfrm>
          <a:prstGeom prst="rect">
            <a:avLst/>
          </a:prstGeom>
          <a:noFill/>
          <a:ln>
            <a:noFill/>
          </a:ln>
        </p:spPr>
      </p:pic>
      <p:pic>
        <p:nvPicPr>
          <p:cNvPr id="499" name="Google Shape;499;p43"/>
          <p:cNvPicPr preferRelativeResize="0"/>
          <p:nvPr/>
        </p:nvPicPr>
        <p:blipFill rotWithShape="1">
          <a:blip r:embed="rId4">
            <a:alphaModFix/>
          </a:blip>
          <a:srcRect b="0" l="0" r="0" t="0"/>
          <a:stretch/>
        </p:blipFill>
        <p:spPr>
          <a:xfrm>
            <a:off x="1789920" y="3442320"/>
            <a:ext cx="4043520" cy="164484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4"/>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DIFFERENT COLORS? </a:t>
            </a:r>
            <a:endParaRPr b="0" i="0" sz="4000" u="none" cap="none" strike="noStrike">
              <a:latin typeface="Arial"/>
              <a:ea typeface="Arial"/>
              <a:cs typeface="Arial"/>
              <a:sym typeface="Arial"/>
            </a:endParaRPr>
          </a:p>
        </p:txBody>
      </p:sp>
      <p:sp>
        <p:nvSpPr>
          <p:cNvPr id="506" name="Google Shape;506;p4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44"/>
          <p:cNvPicPr preferRelativeResize="0"/>
          <p:nvPr/>
        </p:nvPicPr>
        <p:blipFill rotWithShape="1">
          <a:blip r:embed="rId3">
            <a:alphaModFix/>
          </a:blip>
          <a:srcRect b="0" l="0" r="0" t="0"/>
          <a:stretch/>
        </p:blipFill>
        <p:spPr>
          <a:xfrm>
            <a:off x="544680" y="1776600"/>
            <a:ext cx="10968840" cy="5078160"/>
          </a:xfrm>
          <a:prstGeom prst="rect">
            <a:avLst/>
          </a:prstGeom>
          <a:noFill/>
          <a:ln>
            <a:noFill/>
          </a:ln>
        </p:spPr>
      </p:pic>
      <p:sp>
        <p:nvSpPr>
          <p:cNvPr id="508" name="Google Shape;508;p44"/>
          <p:cNvSpPr/>
          <p:nvPr/>
        </p:nvSpPr>
        <p:spPr>
          <a:xfrm>
            <a:off x="1929960" y="6168600"/>
            <a:ext cx="21088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Why not stats?</a:t>
            </a:r>
            <a:endParaRPr b="0" i="0" sz="1800" u="none" cap="none" strike="noStrike">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5"/>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DIFFERENT COLORS? </a:t>
            </a:r>
            <a:endParaRPr b="0" i="0" sz="4000" u="none" cap="none" strike="noStrike">
              <a:latin typeface="Arial"/>
              <a:ea typeface="Arial"/>
              <a:cs typeface="Arial"/>
              <a:sym typeface="Arial"/>
            </a:endParaRPr>
          </a:p>
        </p:txBody>
      </p:sp>
      <p:sp>
        <p:nvSpPr>
          <p:cNvPr id="515" name="Google Shape;515;p4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45"/>
          <p:cNvPicPr preferRelativeResize="0"/>
          <p:nvPr/>
        </p:nvPicPr>
        <p:blipFill rotWithShape="1">
          <a:blip r:embed="rId3">
            <a:alphaModFix/>
          </a:blip>
          <a:srcRect b="0" l="0" r="0" t="0"/>
          <a:stretch/>
        </p:blipFill>
        <p:spPr>
          <a:xfrm>
            <a:off x="544680" y="1776600"/>
            <a:ext cx="10968840" cy="5078160"/>
          </a:xfrm>
          <a:prstGeom prst="rect">
            <a:avLst/>
          </a:prstGeom>
          <a:noFill/>
          <a:ln>
            <a:noFill/>
          </a:ln>
        </p:spPr>
      </p:pic>
      <p:pic>
        <p:nvPicPr>
          <p:cNvPr id="517" name="Google Shape;517;p45"/>
          <p:cNvPicPr preferRelativeResize="0"/>
          <p:nvPr/>
        </p:nvPicPr>
        <p:blipFill rotWithShape="1">
          <a:blip r:embed="rId4">
            <a:alphaModFix/>
          </a:blip>
          <a:srcRect b="0" l="0" r="0" t="0"/>
          <a:stretch/>
        </p:blipFill>
        <p:spPr>
          <a:xfrm>
            <a:off x="826920" y="3793320"/>
            <a:ext cx="5265000" cy="16257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6"/>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46"/>
          <p:cNvPicPr preferRelativeResize="0"/>
          <p:nvPr/>
        </p:nvPicPr>
        <p:blipFill rotWithShape="1">
          <a:blip r:embed="rId3">
            <a:alphaModFix/>
          </a:blip>
          <a:srcRect b="0" l="0" r="0" t="0"/>
          <a:stretch/>
        </p:blipFill>
        <p:spPr>
          <a:xfrm>
            <a:off x="1437840" y="1792800"/>
            <a:ext cx="8313120" cy="4712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7"/>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STATISTICS VS ANALYTICS</a:t>
            </a:r>
            <a:endParaRPr b="0" i="0" sz="4000" u="none" cap="none" strike="noStrike">
              <a:latin typeface="Arial"/>
              <a:ea typeface="Arial"/>
              <a:cs typeface="Arial"/>
              <a:sym typeface="Arial"/>
            </a:endParaRPr>
          </a:p>
        </p:txBody>
      </p:sp>
      <p:sp>
        <p:nvSpPr>
          <p:cNvPr id="531" name="Google Shape;531;p4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47"/>
          <p:cNvPicPr preferRelativeResize="0"/>
          <p:nvPr/>
        </p:nvPicPr>
        <p:blipFill rotWithShape="1">
          <a:blip r:embed="rId3">
            <a:alphaModFix/>
          </a:blip>
          <a:srcRect b="0" l="0" r="0" t="0"/>
          <a:stretch/>
        </p:blipFill>
        <p:spPr>
          <a:xfrm>
            <a:off x="603000" y="2179080"/>
            <a:ext cx="10872360" cy="467568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STATISTICS</a:t>
            </a:r>
            <a:endParaRPr b="0" i="0" sz="4000" u="none" cap="none" strike="noStrike">
              <a:latin typeface="Arial"/>
              <a:ea typeface="Arial"/>
              <a:cs typeface="Arial"/>
              <a:sym typeface="Arial"/>
            </a:endParaRPr>
          </a:p>
        </p:txBody>
      </p:sp>
      <p:sp>
        <p:nvSpPr>
          <p:cNvPr id="538" name="Google Shape;538;p4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48"/>
          <p:cNvPicPr preferRelativeResize="0"/>
          <p:nvPr/>
        </p:nvPicPr>
        <p:blipFill rotWithShape="1">
          <a:blip r:embed="rId3">
            <a:alphaModFix/>
          </a:blip>
          <a:srcRect b="0" l="0" r="0" t="0"/>
          <a:stretch/>
        </p:blipFill>
        <p:spPr>
          <a:xfrm>
            <a:off x="603000" y="2179080"/>
            <a:ext cx="10872360" cy="4675680"/>
          </a:xfrm>
          <a:prstGeom prst="rect">
            <a:avLst/>
          </a:prstGeom>
          <a:noFill/>
          <a:ln>
            <a:noFill/>
          </a:ln>
        </p:spPr>
      </p:pic>
      <p:pic>
        <p:nvPicPr>
          <p:cNvPr id="540" name="Google Shape;540;p48"/>
          <p:cNvPicPr preferRelativeResize="0"/>
          <p:nvPr/>
        </p:nvPicPr>
        <p:blipFill rotWithShape="1">
          <a:blip r:embed="rId4">
            <a:alphaModFix/>
          </a:blip>
          <a:srcRect b="0" l="0" r="0" t="0"/>
          <a:stretch/>
        </p:blipFill>
        <p:spPr>
          <a:xfrm>
            <a:off x="603000" y="3696480"/>
            <a:ext cx="5417280" cy="2140560"/>
          </a:xfrm>
          <a:prstGeom prst="rect">
            <a:avLst/>
          </a:prstGeom>
          <a:noFill/>
          <a:ln>
            <a:noFill/>
          </a:ln>
        </p:spPr>
      </p:pic>
      <p:pic>
        <p:nvPicPr>
          <p:cNvPr id="541" name="Google Shape;541;p48"/>
          <p:cNvPicPr preferRelativeResize="0"/>
          <p:nvPr/>
        </p:nvPicPr>
        <p:blipFill rotWithShape="1">
          <a:blip r:embed="rId5">
            <a:alphaModFix/>
          </a:blip>
          <a:srcRect b="0" l="0" r="0" t="0"/>
          <a:stretch/>
        </p:blipFill>
        <p:spPr>
          <a:xfrm>
            <a:off x="933840" y="5779440"/>
            <a:ext cx="3751560" cy="8215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MY MIND?</a:t>
            </a:r>
            <a:endParaRPr b="0" i="0" sz="4000" u="none" cap="none" strike="noStrike">
              <a:latin typeface="Arial"/>
              <a:ea typeface="Arial"/>
              <a:cs typeface="Arial"/>
              <a:sym typeface="Arial"/>
            </a:endParaRPr>
          </a:p>
        </p:txBody>
      </p:sp>
      <p:sp>
        <p:nvSpPr>
          <p:cNvPr id="547" name="Google Shape;547;p4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49"/>
          <p:cNvPicPr preferRelativeResize="0"/>
          <p:nvPr/>
        </p:nvPicPr>
        <p:blipFill rotWithShape="1">
          <a:blip r:embed="rId3">
            <a:alphaModFix/>
          </a:blip>
          <a:srcRect b="0" l="0" r="0" t="0"/>
          <a:stretch/>
        </p:blipFill>
        <p:spPr>
          <a:xfrm>
            <a:off x="3371400" y="2419200"/>
            <a:ext cx="4979160" cy="13305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0"/>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MY MIND?</a:t>
            </a:r>
            <a:endParaRPr b="0" i="0" sz="4000" u="none" cap="none" strike="noStrike">
              <a:latin typeface="Arial"/>
              <a:ea typeface="Arial"/>
              <a:cs typeface="Arial"/>
              <a:sym typeface="Arial"/>
            </a:endParaRPr>
          </a:p>
        </p:txBody>
      </p:sp>
      <p:sp>
        <p:nvSpPr>
          <p:cNvPr id="555" name="Google Shape;555;p5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50"/>
          <p:cNvPicPr preferRelativeResize="0"/>
          <p:nvPr/>
        </p:nvPicPr>
        <p:blipFill rotWithShape="1">
          <a:blip r:embed="rId3">
            <a:alphaModFix/>
          </a:blip>
          <a:srcRect b="0" l="0" r="0" t="0"/>
          <a:stretch/>
        </p:blipFill>
        <p:spPr>
          <a:xfrm>
            <a:off x="3231360" y="2147760"/>
            <a:ext cx="4979160" cy="1330560"/>
          </a:xfrm>
          <a:prstGeom prst="rect">
            <a:avLst/>
          </a:prstGeom>
          <a:noFill/>
          <a:ln>
            <a:noFill/>
          </a:ln>
        </p:spPr>
      </p:pic>
      <p:sp>
        <p:nvSpPr>
          <p:cNvPr id="557" name="Google Shape;557;p50"/>
          <p:cNvSpPr/>
          <p:nvPr/>
        </p:nvSpPr>
        <p:spPr>
          <a:xfrm>
            <a:off x="2127240" y="4431600"/>
            <a:ext cx="2883240" cy="5770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3200" u="none" cap="none" strike="noStrike">
                <a:solidFill>
                  <a:srgbClr val="FFFFFF"/>
                </a:solidFill>
                <a:latin typeface="Corbel"/>
                <a:ea typeface="Corbel"/>
                <a:cs typeface="Corbel"/>
                <a:sym typeface="Corbel"/>
              </a:rPr>
              <a:t>Prior belief </a:t>
            </a:r>
            <a:endParaRPr b="0" i="0" sz="3200" u="none" cap="none" strike="noStrike">
              <a:latin typeface="Arial"/>
              <a:ea typeface="Arial"/>
              <a:cs typeface="Arial"/>
              <a:sym typeface="Arial"/>
            </a:endParaRPr>
          </a:p>
        </p:txBody>
      </p:sp>
      <p:sp>
        <p:nvSpPr>
          <p:cNvPr id="558" name="Google Shape;558;p50"/>
          <p:cNvSpPr/>
          <p:nvPr/>
        </p:nvSpPr>
        <p:spPr>
          <a:xfrm>
            <a:off x="7130160" y="4431600"/>
            <a:ext cx="3012840" cy="51624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800" u="none" cap="none" strike="noStrike">
                <a:solidFill>
                  <a:srgbClr val="FFFFFF"/>
                </a:solidFill>
                <a:latin typeface="Corbel"/>
                <a:ea typeface="Corbel"/>
                <a:cs typeface="Corbel"/>
                <a:sym typeface="Corbel"/>
              </a:rPr>
              <a:t>Default action</a:t>
            </a:r>
            <a:endParaRPr b="0" i="0" sz="28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CONDUCT A STUDY!</a:t>
            </a:r>
            <a:endParaRPr b="0" i="0" sz="4000" u="none" cap="none" strike="noStrike">
              <a:latin typeface="Arial"/>
              <a:ea typeface="Arial"/>
              <a:cs typeface="Arial"/>
              <a:sym typeface="Arial"/>
            </a:endParaRPr>
          </a:p>
        </p:txBody>
      </p:sp>
      <p:sp>
        <p:nvSpPr>
          <p:cNvPr id="206" name="Google Shape;206;p6"/>
          <p:cNvSpPr/>
          <p:nvPr/>
        </p:nvSpPr>
        <p:spPr>
          <a:xfrm>
            <a:off x="1202400" y="2011680"/>
            <a:ext cx="9779760" cy="420228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p:txBody>
      </p:sp>
      <p:pic>
        <p:nvPicPr>
          <p:cNvPr descr="COVID-19: US researchers develop new cheap, DNA vaccine which may offer  protection from deadly virus | Covid News – India TV" id="207" name="Google Shape;207;p6"/>
          <p:cNvPicPr preferRelativeResize="0"/>
          <p:nvPr/>
        </p:nvPicPr>
        <p:blipFill rotWithShape="1">
          <a:blip r:embed="rId3">
            <a:alphaModFix/>
          </a:blip>
          <a:srcRect b="0" l="0" r="0" t="0"/>
          <a:stretch/>
        </p:blipFill>
        <p:spPr>
          <a:xfrm>
            <a:off x="3347280" y="2291760"/>
            <a:ext cx="6806880" cy="3825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MY MIND?</a:t>
            </a:r>
            <a:endParaRPr b="0" i="0" sz="4000" u="none" cap="none" strike="noStrike">
              <a:latin typeface="Arial"/>
              <a:ea typeface="Arial"/>
              <a:cs typeface="Arial"/>
              <a:sym typeface="Arial"/>
            </a:endParaRPr>
          </a:p>
        </p:txBody>
      </p:sp>
      <p:sp>
        <p:nvSpPr>
          <p:cNvPr id="565" name="Google Shape;565;p5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51"/>
          <p:cNvPicPr preferRelativeResize="0"/>
          <p:nvPr/>
        </p:nvPicPr>
        <p:blipFill rotWithShape="1">
          <a:blip r:embed="rId3">
            <a:alphaModFix/>
          </a:blip>
          <a:srcRect b="0" l="0" r="0" t="0"/>
          <a:stretch/>
        </p:blipFill>
        <p:spPr>
          <a:xfrm>
            <a:off x="3231360" y="2147760"/>
            <a:ext cx="4979160" cy="1330560"/>
          </a:xfrm>
          <a:prstGeom prst="rect">
            <a:avLst/>
          </a:prstGeom>
          <a:noFill/>
          <a:ln>
            <a:noFill/>
          </a:ln>
        </p:spPr>
      </p:pic>
      <p:sp>
        <p:nvSpPr>
          <p:cNvPr id="567" name="Google Shape;567;p51"/>
          <p:cNvSpPr/>
          <p:nvPr/>
        </p:nvSpPr>
        <p:spPr>
          <a:xfrm>
            <a:off x="2127240" y="4431600"/>
            <a:ext cx="2883240" cy="5770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3200" u="none" cap="none" strike="noStrike">
                <a:solidFill>
                  <a:srgbClr val="FFFFFF"/>
                </a:solidFill>
                <a:latin typeface="Corbel"/>
                <a:ea typeface="Corbel"/>
                <a:cs typeface="Corbel"/>
                <a:sym typeface="Corbel"/>
              </a:rPr>
              <a:t>Prior belief </a:t>
            </a:r>
            <a:endParaRPr b="0" i="0" sz="3200" u="none" cap="none" strike="noStrike">
              <a:latin typeface="Arial"/>
              <a:ea typeface="Arial"/>
              <a:cs typeface="Arial"/>
              <a:sym typeface="Arial"/>
            </a:endParaRPr>
          </a:p>
        </p:txBody>
      </p:sp>
      <p:sp>
        <p:nvSpPr>
          <p:cNvPr id="568" name="Google Shape;568;p51"/>
          <p:cNvSpPr/>
          <p:nvPr/>
        </p:nvSpPr>
        <p:spPr>
          <a:xfrm>
            <a:off x="7130160" y="4431600"/>
            <a:ext cx="3012840" cy="51624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800" u="none" cap="none" strike="noStrike">
                <a:solidFill>
                  <a:srgbClr val="FFFFFF"/>
                </a:solidFill>
                <a:latin typeface="Corbel"/>
                <a:ea typeface="Corbel"/>
                <a:cs typeface="Corbel"/>
                <a:sym typeface="Corbel"/>
              </a:rPr>
              <a:t>Default action</a:t>
            </a:r>
            <a:endParaRPr b="0" i="0" sz="2800" u="none" cap="none" strike="noStrike">
              <a:latin typeface="Arial"/>
              <a:ea typeface="Arial"/>
              <a:cs typeface="Arial"/>
              <a:sym typeface="Arial"/>
            </a:endParaRPr>
          </a:p>
        </p:txBody>
      </p:sp>
      <p:pic>
        <p:nvPicPr>
          <p:cNvPr id="569" name="Google Shape;569;p51"/>
          <p:cNvPicPr preferRelativeResize="0"/>
          <p:nvPr/>
        </p:nvPicPr>
        <p:blipFill rotWithShape="1">
          <a:blip r:embed="rId4">
            <a:alphaModFix/>
          </a:blip>
          <a:srcRect b="0" l="0" r="0" t="0"/>
          <a:stretch/>
        </p:blipFill>
        <p:spPr>
          <a:xfrm>
            <a:off x="4182840" y="5115600"/>
            <a:ext cx="3393360" cy="156852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52"/>
          <p:cNvPicPr preferRelativeResize="0"/>
          <p:nvPr/>
        </p:nvPicPr>
        <p:blipFill rotWithShape="1">
          <a:blip r:embed="rId3">
            <a:alphaModFix/>
          </a:blip>
          <a:srcRect b="0" l="0" r="0" t="0"/>
          <a:stretch/>
        </p:blipFill>
        <p:spPr>
          <a:xfrm>
            <a:off x="1833480" y="2295720"/>
            <a:ext cx="8523000" cy="226512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PHD STATISTICS </a:t>
            </a:r>
            <a:endParaRPr b="0" i="0" sz="4000" u="none" cap="none" strike="noStrike">
              <a:latin typeface="Arial"/>
              <a:ea typeface="Arial"/>
              <a:cs typeface="Arial"/>
              <a:sym typeface="Arial"/>
            </a:endParaRPr>
          </a:p>
        </p:txBody>
      </p:sp>
      <p:sp>
        <p:nvSpPr>
          <p:cNvPr id="581" name="Google Shape;581;p53"/>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o You Want a (Visualization) Ph.D.? | by Niklas Elmqvist | Multiple Views:  Visualization Research Explained | Medium" id="582" name="Google Shape;582;p53"/>
          <p:cNvPicPr preferRelativeResize="0"/>
          <p:nvPr/>
        </p:nvPicPr>
        <p:blipFill rotWithShape="1">
          <a:blip r:embed="rId3">
            <a:alphaModFix/>
          </a:blip>
          <a:srcRect b="0" l="0" r="0" t="0"/>
          <a:stretch/>
        </p:blipFill>
        <p:spPr>
          <a:xfrm>
            <a:off x="1202760" y="2336760"/>
            <a:ext cx="9502920" cy="4518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4"/>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INDIFFERENT </a:t>
            </a:r>
            <a:endParaRPr b="0" i="0" sz="4000" u="none" cap="none" strike="noStrike">
              <a:latin typeface="Arial"/>
              <a:ea typeface="Arial"/>
              <a:cs typeface="Arial"/>
              <a:sym typeface="Arial"/>
            </a:endParaRPr>
          </a:p>
        </p:txBody>
      </p:sp>
      <p:sp>
        <p:nvSpPr>
          <p:cNvPr id="589" name="Google Shape;589;p5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54"/>
          <p:cNvPicPr preferRelativeResize="0"/>
          <p:nvPr/>
        </p:nvPicPr>
        <p:blipFill rotWithShape="1">
          <a:blip r:embed="rId3">
            <a:alphaModFix/>
          </a:blip>
          <a:srcRect b="0" l="0" r="0" t="0"/>
          <a:stretch/>
        </p:blipFill>
        <p:spPr>
          <a:xfrm>
            <a:off x="1202760" y="2850840"/>
            <a:ext cx="5817240" cy="3150000"/>
          </a:xfrm>
          <a:prstGeom prst="rect">
            <a:avLst/>
          </a:prstGeom>
          <a:noFill/>
          <a:ln>
            <a:noFill/>
          </a:ln>
        </p:spPr>
      </p:pic>
      <p:pic>
        <p:nvPicPr>
          <p:cNvPr id="591" name="Google Shape;591;p54"/>
          <p:cNvPicPr preferRelativeResize="0"/>
          <p:nvPr/>
        </p:nvPicPr>
        <p:blipFill rotWithShape="1">
          <a:blip r:embed="rId4">
            <a:alphaModFix/>
          </a:blip>
          <a:srcRect b="0" l="0" r="0" t="0"/>
          <a:stretch/>
        </p:blipFill>
        <p:spPr>
          <a:xfrm>
            <a:off x="8424000" y="1993680"/>
            <a:ext cx="1543320" cy="40975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5"/>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WHEN TO CHOOSE ORANGE?</a:t>
            </a:r>
            <a:endParaRPr b="0" i="0" sz="4000" u="none" cap="none" strike="noStrike">
              <a:latin typeface="Arial"/>
              <a:ea typeface="Arial"/>
              <a:cs typeface="Arial"/>
              <a:sym typeface="Arial"/>
            </a:endParaRPr>
          </a:p>
        </p:txBody>
      </p:sp>
      <p:sp>
        <p:nvSpPr>
          <p:cNvPr id="598" name="Google Shape;598;p5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9" name="Google Shape;599;p55"/>
          <p:cNvPicPr preferRelativeResize="0"/>
          <p:nvPr/>
        </p:nvPicPr>
        <p:blipFill rotWithShape="1">
          <a:blip r:embed="rId3">
            <a:alphaModFix/>
          </a:blip>
          <a:srcRect b="0" l="0" r="0" t="0"/>
          <a:stretch/>
        </p:blipFill>
        <p:spPr>
          <a:xfrm>
            <a:off x="1202760" y="2850840"/>
            <a:ext cx="5817240" cy="3150000"/>
          </a:xfrm>
          <a:prstGeom prst="rect">
            <a:avLst/>
          </a:prstGeom>
          <a:noFill/>
          <a:ln>
            <a:noFill/>
          </a:ln>
        </p:spPr>
      </p:pic>
      <p:pic>
        <p:nvPicPr>
          <p:cNvPr id="600" name="Google Shape;600;p55"/>
          <p:cNvPicPr preferRelativeResize="0"/>
          <p:nvPr/>
        </p:nvPicPr>
        <p:blipFill rotWithShape="1">
          <a:blip r:embed="rId4">
            <a:alphaModFix/>
          </a:blip>
          <a:srcRect b="0" l="0" r="0" t="0"/>
          <a:stretch/>
        </p:blipFill>
        <p:spPr>
          <a:xfrm>
            <a:off x="8424000" y="1993680"/>
            <a:ext cx="1543320" cy="409752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6"/>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INDIFFERENT </a:t>
            </a:r>
            <a:endParaRPr b="0" i="0" sz="4000" u="none" cap="none" strike="noStrike">
              <a:latin typeface="Arial"/>
              <a:ea typeface="Arial"/>
              <a:cs typeface="Arial"/>
              <a:sym typeface="Arial"/>
            </a:endParaRPr>
          </a:p>
        </p:txBody>
      </p:sp>
      <p:sp>
        <p:nvSpPr>
          <p:cNvPr id="607" name="Google Shape;607;p5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56"/>
          <p:cNvPicPr preferRelativeResize="0"/>
          <p:nvPr/>
        </p:nvPicPr>
        <p:blipFill rotWithShape="1">
          <a:blip r:embed="rId3">
            <a:alphaModFix/>
          </a:blip>
          <a:srcRect b="0" l="0" r="0" t="0"/>
          <a:stretch/>
        </p:blipFill>
        <p:spPr>
          <a:xfrm>
            <a:off x="1202760" y="2850840"/>
            <a:ext cx="5817240" cy="3150000"/>
          </a:xfrm>
          <a:prstGeom prst="rect">
            <a:avLst/>
          </a:prstGeom>
          <a:noFill/>
          <a:ln>
            <a:noFill/>
          </a:ln>
        </p:spPr>
      </p:pic>
      <p:pic>
        <p:nvPicPr>
          <p:cNvPr id="609" name="Google Shape;609;p56"/>
          <p:cNvPicPr preferRelativeResize="0"/>
          <p:nvPr/>
        </p:nvPicPr>
        <p:blipFill rotWithShape="1">
          <a:blip r:embed="rId4">
            <a:alphaModFix/>
          </a:blip>
          <a:srcRect b="0" l="0" r="0" t="0"/>
          <a:stretch/>
        </p:blipFill>
        <p:spPr>
          <a:xfrm>
            <a:off x="8424000" y="1993680"/>
            <a:ext cx="1543320" cy="4097520"/>
          </a:xfrm>
          <a:prstGeom prst="rect">
            <a:avLst/>
          </a:prstGeom>
          <a:noFill/>
          <a:ln>
            <a:noFill/>
          </a:ln>
        </p:spPr>
      </p:pic>
      <p:sp>
        <p:nvSpPr>
          <p:cNvPr id="610" name="Google Shape;610;p56"/>
          <p:cNvSpPr/>
          <p:nvPr/>
        </p:nvSpPr>
        <p:spPr>
          <a:xfrm>
            <a:off x="8619120" y="6252120"/>
            <a:ext cx="28008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Do I need statistics?</a:t>
            </a:r>
            <a:endParaRPr b="0" i="0" sz="1800" u="none" cap="none" strike="noStrike">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7"/>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INDIFFERENT </a:t>
            </a:r>
            <a:endParaRPr b="0" i="0" sz="4000" u="none" cap="none" strike="noStrike">
              <a:latin typeface="Arial"/>
              <a:ea typeface="Arial"/>
              <a:cs typeface="Arial"/>
              <a:sym typeface="Arial"/>
            </a:endParaRPr>
          </a:p>
        </p:txBody>
      </p:sp>
      <p:sp>
        <p:nvSpPr>
          <p:cNvPr id="617" name="Google Shape;617;p5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8" name="Google Shape;618;p57"/>
          <p:cNvPicPr preferRelativeResize="0"/>
          <p:nvPr/>
        </p:nvPicPr>
        <p:blipFill rotWithShape="1">
          <a:blip r:embed="rId3">
            <a:alphaModFix/>
          </a:blip>
          <a:srcRect b="0" l="0" r="0" t="0"/>
          <a:stretch/>
        </p:blipFill>
        <p:spPr>
          <a:xfrm>
            <a:off x="1202760" y="2850840"/>
            <a:ext cx="5817240" cy="3150000"/>
          </a:xfrm>
          <a:prstGeom prst="rect">
            <a:avLst/>
          </a:prstGeom>
          <a:noFill/>
          <a:ln>
            <a:noFill/>
          </a:ln>
        </p:spPr>
      </p:pic>
      <p:pic>
        <p:nvPicPr>
          <p:cNvPr id="619" name="Google Shape;619;p57"/>
          <p:cNvPicPr preferRelativeResize="0"/>
          <p:nvPr/>
        </p:nvPicPr>
        <p:blipFill rotWithShape="1">
          <a:blip r:embed="rId4">
            <a:alphaModFix/>
          </a:blip>
          <a:srcRect b="0" l="0" r="0" t="0"/>
          <a:stretch/>
        </p:blipFill>
        <p:spPr>
          <a:xfrm>
            <a:off x="8424000" y="1993680"/>
            <a:ext cx="1543320" cy="4097520"/>
          </a:xfrm>
          <a:prstGeom prst="rect">
            <a:avLst/>
          </a:prstGeom>
          <a:noFill/>
          <a:ln>
            <a:noFill/>
          </a:ln>
        </p:spPr>
      </p:pic>
      <p:sp>
        <p:nvSpPr>
          <p:cNvPr id="620" name="Google Shape;620;p57"/>
          <p:cNvSpPr/>
          <p:nvPr/>
        </p:nvSpPr>
        <p:spPr>
          <a:xfrm>
            <a:off x="8638200" y="6252120"/>
            <a:ext cx="27687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What if I am wrong?</a:t>
            </a:r>
            <a:endParaRPr b="0" i="0" sz="1800" u="none" cap="none" strike="noStrike">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WELCOME TO UNCERTAINTY</a:t>
            </a:r>
            <a:endParaRPr b="0" i="0" sz="4000" u="none" cap="none" strike="noStrike">
              <a:latin typeface="Arial"/>
              <a:ea typeface="Arial"/>
              <a:cs typeface="Arial"/>
              <a:sym typeface="Arial"/>
            </a:endParaRPr>
          </a:p>
        </p:txBody>
      </p:sp>
      <p:sp>
        <p:nvSpPr>
          <p:cNvPr id="627" name="Google Shape;627;p5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58"/>
          <p:cNvPicPr preferRelativeResize="0"/>
          <p:nvPr/>
        </p:nvPicPr>
        <p:blipFill rotWithShape="1">
          <a:blip r:embed="rId3">
            <a:alphaModFix/>
          </a:blip>
          <a:srcRect b="0" l="0" r="0" t="0"/>
          <a:stretch/>
        </p:blipFill>
        <p:spPr>
          <a:xfrm>
            <a:off x="1202760" y="2850840"/>
            <a:ext cx="5817240" cy="3150000"/>
          </a:xfrm>
          <a:prstGeom prst="rect">
            <a:avLst/>
          </a:prstGeom>
          <a:noFill/>
          <a:ln>
            <a:noFill/>
          </a:ln>
        </p:spPr>
      </p:pic>
      <p:pic>
        <p:nvPicPr>
          <p:cNvPr id="629" name="Google Shape;629;p58"/>
          <p:cNvPicPr preferRelativeResize="0"/>
          <p:nvPr/>
        </p:nvPicPr>
        <p:blipFill rotWithShape="1">
          <a:blip r:embed="rId4">
            <a:alphaModFix/>
          </a:blip>
          <a:srcRect b="0" l="0" r="0" t="0"/>
          <a:stretch/>
        </p:blipFill>
        <p:spPr>
          <a:xfrm>
            <a:off x="8424000" y="1993680"/>
            <a:ext cx="1543320" cy="4097520"/>
          </a:xfrm>
          <a:prstGeom prst="rect">
            <a:avLst/>
          </a:prstGeom>
          <a:noFill/>
          <a:ln>
            <a:noFill/>
          </a:ln>
        </p:spPr>
      </p:pic>
      <p:sp>
        <p:nvSpPr>
          <p:cNvPr id="630" name="Google Shape;630;p58"/>
          <p:cNvSpPr/>
          <p:nvPr/>
        </p:nvSpPr>
        <p:spPr>
          <a:xfrm>
            <a:off x="8638200" y="6252120"/>
            <a:ext cx="27687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What if I am wrong?</a:t>
            </a:r>
            <a:endParaRPr b="0" i="0" sz="1800" u="none" cap="none" strike="noStrike">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INDIFFERENT </a:t>
            </a:r>
            <a:endParaRPr b="0" i="0" sz="4000" u="none" cap="none" strike="noStrike">
              <a:latin typeface="Arial"/>
              <a:ea typeface="Arial"/>
              <a:cs typeface="Arial"/>
              <a:sym typeface="Arial"/>
            </a:endParaRPr>
          </a:p>
        </p:txBody>
      </p:sp>
      <p:sp>
        <p:nvSpPr>
          <p:cNvPr id="637" name="Google Shape;637;p5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8" name="Google Shape;638;p59"/>
          <p:cNvPicPr preferRelativeResize="0"/>
          <p:nvPr/>
        </p:nvPicPr>
        <p:blipFill rotWithShape="1">
          <a:blip r:embed="rId3">
            <a:alphaModFix/>
          </a:blip>
          <a:srcRect b="0" l="0" r="0" t="0"/>
          <a:stretch/>
        </p:blipFill>
        <p:spPr>
          <a:xfrm>
            <a:off x="1202760" y="2850840"/>
            <a:ext cx="5817240" cy="3150000"/>
          </a:xfrm>
          <a:prstGeom prst="rect">
            <a:avLst/>
          </a:prstGeom>
          <a:noFill/>
          <a:ln>
            <a:noFill/>
          </a:ln>
        </p:spPr>
      </p:pic>
      <p:pic>
        <p:nvPicPr>
          <p:cNvPr id="639" name="Google Shape;639;p59"/>
          <p:cNvPicPr preferRelativeResize="0"/>
          <p:nvPr/>
        </p:nvPicPr>
        <p:blipFill rotWithShape="1">
          <a:blip r:embed="rId4">
            <a:alphaModFix/>
          </a:blip>
          <a:srcRect b="0" l="0" r="0" t="0"/>
          <a:stretch/>
        </p:blipFill>
        <p:spPr>
          <a:xfrm>
            <a:off x="8424000" y="1993680"/>
            <a:ext cx="1543320" cy="4097520"/>
          </a:xfrm>
          <a:prstGeom prst="rect">
            <a:avLst/>
          </a:prstGeom>
          <a:noFill/>
          <a:ln>
            <a:noFill/>
          </a:ln>
        </p:spPr>
      </p:pic>
      <p:sp>
        <p:nvSpPr>
          <p:cNvPr id="640" name="Google Shape;640;p59"/>
          <p:cNvSpPr/>
          <p:nvPr/>
        </p:nvSpPr>
        <p:spPr>
          <a:xfrm>
            <a:off x="8663400" y="6252120"/>
            <a:ext cx="241704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0.001 difference?</a:t>
            </a:r>
            <a:endParaRPr b="0" i="0" sz="1800" u="none" cap="none" strike="noStrike">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0"/>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TO CHOOSE?</a:t>
            </a:r>
            <a:endParaRPr b="0" i="0" sz="4000" u="none" cap="none" strike="noStrike">
              <a:latin typeface="Arial"/>
              <a:ea typeface="Arial"/>
              <a:cs typeface="Arial"/>
              <a:sym typeface="Arial"/>
            </a:endParaRPr>
          </a:p>
        </p:txBody>
      </p:sp>
      <p:sp>
        <p:nvSpPr>
          <p:cNvPr id="646" name="Google Shape;646;p6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60"/>
          <p:cNvPicPr preferRelativeResize="0"/>
          <p:nvPr/>
        </p:nvPicPr>
        <p:blipFill rotWithShape="1">
          <a:blip r:embed="rId3">
            <a:alphaModFix/>
          </a:blip>
          <a:srcRect b="0" l="0" r="0" t="0"/>
          <a:stretch/>
        </p:blipFill>
        <p:spPr>
          <a:xfrm>
            <a:off x="2762640" y="2614320"/>
            <a:ext cx="6071760" cy="38192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7"/>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U THINK?</a:t>
            </a:r>
            <a:endParaRPr b="0" i="0" sz="4000" u="none" cap="none" strike="noStrike">
              <a:latin typeface="Arial"/>
              <a:ea typeface="Arial"/>
              <a:cs typeface="Arial"/>
              <a:sym typeface="Arial"/>
            </a:endParaRPr>
          </a:p>
        </p:txBody>
      </p:sp>
      <p:sp>
        <p:nvSpPr>
          <p:cNvPr id="213" name="Google Shape;213;p7"/>
          <p:cNvSpPr/>
          <p:nvPr/>
        </p:nvSpPr>
        <p:spPr>
          <a:xfrm>
            <a:off x="1202400" y="2011680"/>
            <a:ext cx="9779760" cy="420228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rPr b="1" i="0" lang="en-US" sz="4000" u="none" cap="none" strike="noStrike">
                <a:solidFill>
                  <a:srgbClr val="FFFFFF"/>
                </a:solidFill>
                <a:latin typeface="Corbel"/>
                <a:ea typeface="Corbel"/>
                <a:cs typeface="Corbel"/>
                <a:sym typeface="Corbel"/>
              </a:rPr>
              <a:t>“</a:t>
            </a:r>
            <a:r>
              <a:rPr b="1" i="0" lang="en-US" sz="4000" u="sng" cap="none" strike="noStrike">
                <a:solidFill>
                  <a:srgbClr val="6EAC1C"/>
                </a:solidFill>
                <a:latin typeface="Corbel"/>
                <a:ea typeface="Corbel"/>
                <a:cs typeface="Corbel"/>
                <a:sym typeface="Corbel"/>
                <a:hlinkClick r:id="rId3">
                  <a:extLst>
                    <a:ext uri="{A12FA001-AC4F-418D-AE19-62706E023703}">
                      <ahyp:hlinkClr val="tx"/>
                    </a:ext>
                  </a:extLst>
                </a:hlinkClick>
              </a:rPr>
              <a:t>A statewide antibody study estimates that 21% of New York City residents have had the coronavirus, Cuomo says.</a:t>
            </a:r>
            <a:r>
              <a:rPr b="1" i="0" lang="en-US" sz="4000" u="none" cap="none" strike="noStrike">
                <a:solidFill>
                  <a:srgbClr val="FFFFFF"/>
                </a:solidFill>
                <a:latin typeface="Corbel"/>
                <a:ea typeface="Corbel"/>
                <a:cs typeface="Corbel"/>
                <a:sym typeface="Corbel"/>
              </a:rPr>
              <a:t>”</a:t>
            </a:r>
            <a:endParaRPr b="0" i="0" sz="4000" u="none" cap="none" strike="noStrike">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1"/>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4" name="Google Shape;654;p61"/>
          <p:cNvPicPr preferRelativeResize="0"/>
          <p:nvPr/>
        </p:nvPicPr>
        <p:blipFill rotWithShape="1">
          <a:blip r:embed="rId3">
            <a:alphaModFix/>
          </a:blip>
          <a:srcRect b="0" l="0" r="0" t="0"/>
          <a:stretch/>
        </p:blipFill>
        <p:spPr>
          <a:xfrm>
            <a:off x="1963440" y="2011680"/>
            <a:ext cx="6996960" cy="442188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2"/>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62"/>
          <p:cNvPicPr preferRelativeResize="0"/>
          <p:nvPr/>
        </p:nvPicPr>
        <p:blipFill rotWithShape="1">
          <a:blip r:embed="rId3">
            <a:alphaModFix/>
          </a:blip>
          <a:srcRect b="0" l="0" r="0" t="0"/>
          <a:stretch/>
        </p:blipFill>
        <p:spPr>
          <a:xfrm>
            <a:off x="1397880" y="2581920"/>
            <a:ext cx="9585720" cy="2570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6" name="Shape 666"/>
        <p:cNvGrpSpPr/>
        <p:nvPr/>
      </p:nvGrpSpPr>
      <p:grpSpPr>
        <a:xfrm>
          <a:off x="0" y="0"/>
          <a:ext cx="0" cy="0"/>
          <a:chOff x="0" y="0"/>
          <a:chExt cx="0" cy="0"/>
        </a:xfrm>
      </p:grpSpPr>
      <p:pic>
        <p:nvPicPr>
          <p:cNvPr id="667" name="Google Shape;667;p63"/>
          <p:cNvPicPr preferRelativeResize="0"/>
          <p:nvPr/>
        </p:nvPicPr>
        <p:blipFill rotWithShape="1">
          <a:blip r:embed="rId3">
            <a:alphaModFix/>
          </a:blip>
          <a:srcRect b="0" l="0" r="0" t="0"/>
          <a:stretch/>
        </p:blipFill>
        <p:spPr>
          <a:xfrm>
            <a:off x="2522160" y="1604520"/>
            <a:ext cx="7145640" cy="3976200"/>
          </a:xfrm>
          <a:prstGeom prst="rect">
            <a:avLst/>
          </a:prstGeom>
          <a:noFill/>
          <a:ln>
            <a:noFill/>
          </a:ln>
        </p:spPr>
      </p:pic>
      <p:sp>
        <p:nvSpPr>
          <p:cNvPr id="668" name="Google Shape;668;p63"/>
          <p:cNvSpPr/>
          <p:nvPr/>
        </p:nvSpPr>
        <p:spPr>
          <a:xfrm>
            <a:off x="609480" y="273600"/>
            <a:ext cx="10971360" cy="11437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4"/>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BAYES</a:t>
            </a:r>
            <a:endParaRPr b="0" i="0" sz="4000" u="none" cap="none" strike="noStrike">
              <a:latin typeface="Arial"/>
              <a:ea typeface="Arial"/>
              <a:cs typeface="Arial"/>
              <a:sym typeface="Arial"/>
            </a:endParaRPr>
          </a:p>
        </p:txBody>
      </p:sp>
      <p:sp>
        <p:nvSpPr>
          <p:cNvPr id="674" name="Google Shape;674;p6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5" name="Google Shape;675;p64"/>
          <p:cNvPicPr preferRelativeResize="0"/>
          <p:nvPr/>
        </p:nvPicPr>
        <p:blipFill rotWithShape="1">
          <a:blip r:embed="rId3">
            <a:alphaModFix/>
          </a:blip>
          <a:srcRect b="0" l="0" r="0" t="0"/>
          <a:stretch/>
        </p:blipFill>
        <p:spPr>
          <a:xfrm>
            <a:off x="3125880" y="2274120"/>
            <a:ext cx="5579280" cy="394056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5"/>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2" name="Google Shape;682;p65"/>
          <p:cNvPicPr preferRelativeResize="0"/>
          <p:nvPr/>
        </p:nvPicPr>
        <p:blipFill rotWithShape="1">
          <a:blip r:embed="rId3">
            <a:alphaModFix/>
          </a:blip>
          <a:srcRect b="0" l="0" r="0" t="0"/>
          <a:stretch/>
        </p:blipFill>
        <p:spPr>
          <a:xfrm>
            <a:off x="6673680" y="1792800"/>
            <a:ext cx="2491560" cy="1886760"/>
          </a:xfrm>
          <a:prstGeom prst="rect">
            <a:avLst/>
          </a:prstGeom>
          <a:noFill/>
          <a:ln>
            <a:noFill/>
          </a:ln>
        </p:spPr>
      </p:pic>
      <p:pic>
        <p:nvPicPr>
          <p:cNvPr id="683" name="Google Shape;683;p65"/>
          <p:cNvPicPr preferRelativeResize="0"/>
          <p:nvPr/>
        </p:nvPicPr>
        <p:blipFill rotWithShape="1">
          <a:blip r:embed="rId4">
            <a:alphaModFix/>
          </a:blip>
          <a:srcRect b="0" l="0" r="0" t="0"/>
          <a:stretch/>
        </p:blipFill>
        <p:spPr>
          <a:xfrm>
            <a:off x="343080" y="1379520"/>
            <a:ext cx="5579280" cy="394056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6"/>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66"/>
          <p:cNvPicPr preferRelativeResize="0"/>
          <p:nvPr/>
        </p:nvPicPr>
        <p:blipFill rotWithShape="1">
          <a:blip r:embed="rId3">
            <a:alphaModFix/>
          </a:blip>
          <a:srcRect b="0" l="0" r="0" t="0"/>
          <a:stretch/>
        </p:blipFill>
        <p:spPr>
          <a:xfrm>
            <a:off x="343080" y="1379520"/>
            <a:ext cx="5579280" cy="3940560"/>
          </a:xfrm>
          <a:prstGeom prst="rect">
            <a:avLst/>
          </a:prstGeom>
          <a:noFill/>
          <a:ln>
            <a:noFill/>
          </a:ln>
        </p:spPr>
      </p:pic>
      <p:pic>
        <p:nvPicPr>
          <p:cNvPr id="691" name="Google Shape;691;p66"/>
          <p:cNvPicPr preferRelativeResize="0"/>
          <p:nvPr/>
        </p:nvPicPr>
        <p:blipFill rotWithShape="1">
          <a:blip r:embed="rId4">
            <a:alphaModFix/>
          </a:blip>
          <a:srcRect b="0" l="0" r="0" t="0"/>
          <a:stretch/>
        </p:blipFill>
        <p:spPr>
          <a:xfrm>
            <a:off x="6785280" y="1717560"/>
            <a:ext cx="4159800" cy="326412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7"/>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8" name="Google Shape;698;p67"/>
          <p:cNvPicPr preferRelativeResize="0"/>
          <p:nvPr/>
        </p:nvPicPr>
        <p:blipFill rotWithShape="1">
          <a:blip r:embed="rId3">
            <a:alphaModFix/>
          </a:blip>
          <a:srcRect b="0" l="0" r="0" t="0"/>
          <a:stretch/>
        </p:blipFill>
        <p:spPr>
          <a:xfrm>
            <a:off x="343080" y="1379520"/>
            <a:ext cx="5579280" cy="3940560"/>
          </a:xfrm>
          <a:prstGeom prst="rect">
            <a:avLst/>
          </a:prstGeom>
          <a:noFill/>
          <a:ln>
            <a:noFill/>
          </a:ln>
        </p:spPr>
      </p:pic>
      <p:pic>
        <p:nvPicPr>
          <p:cNvPr id="699" name="Google Shape;699;p67"/>
          <p:cNvPicPr preferRelativeResize="0"/>
          <p:nvPr/>
        </p:nvPicPr>
        <p:blipFill rotWithShape="1">
          <a:blip r:embed="rId4">
            <a:alphaModFix/>
          </a:blip>
          <a:srcRect b="0" l="0" r="0" t="0"/>
          <a:stretch/>
        </p:blipFill>
        <p:spPr>
          <a:xfrm>
            <a:off x="6643080" y="1792800"/>
            <a:ext cx="4340880" cy="362628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8"/>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 name="Google Shape;706;p68"/>
          <p:cNvPicPr preferRelativeResize="0"/>
          <p:nvPr/>
        </p:nvPicPr>
        <p:blipFill rotWithShape="1">
          <a:blip r:embed="rId3">
            <a:alphaModFix/>
          </a:blip>
          <a:srcRect b="0" l="0" r="0" t="0"/>
          <a:stretch/>
        </p:blipFill>
        <p:spPr>
          <a:xfrm>
            <a:off x="343080" y="1379520"/>
            <a:ext cx="5579280" cy="3940560"/>
          </a:xfrm>
          <a:prstGeom prst="rect">
            <a:avLst/>
          </a:prstGeom>
          <a:noFill/>
          <a:ln>
            <a:noFill/>
          </a:ln>
        </p:spPr>
      </p:pic>
      <p:pic>
        <p:nvPicPr>
          <p:cNvPr id="707" name="Google Shape;707;p68"/>
          <p:cNvPicPr preferRelativeResize="0"/>
          <p:nvPr/>
        </p:nvPicPr>
        <p:blipFill rotWithShape="1">
          <a:blip r:embed="rId4">
            <a:alphaModFix/>
          </a:blip>
          <a:srcRect b="0" l="0" r="0" t="0"/>
          <a:stretch/>
        </p:blipFill>
        <p:spPr>
          <a:xfrm>
            <a:off x="6785280" y="2065320"/>
            <a:ext cx="4264560" cy="325476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9"/>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4" name="Google Shape;714;p69"/>
          <p:cNvPicPr preferRelativeResize="0"/>
          <p:nvPr/>
        </p:nvPicPr>
        <p:blipFill rotWithShape="1">
          <a:blip r:embed="rId3">
            <a:alphaModFix/>
          </a:blip>
          <a:srcRect b="0" l="0" r="0" t="0"/>
          <a:stretch/>
        </p:blipFill>
        <p:spPr>
          <a:xfrm>
            <a:off x="343080" y="1379520"/>
            <a:ext cx="5579280" cy="3940560"/>
          </a:xfrm>
          <a:prstGeom prst="rect">
            <a:avLst/>
          </a:prstGeom>
          <a:noFill/>
          <a:ln>
            <a:noFill/>
          </a:ln>
        </p:spPr>
      </p:pic>
      <p:pic>
        <p:nvPicPr>
          <p:cNvPr id="715" name="Google Shape;715;p69"/>
          <p:cNvPicPr preferRelativeResize="0"/>
          <p:nvPr/>
        </p:nvPicPr>
        <p:blipFill rotWithShape="1">
          <a:blip r:embed="rId4">
            <a:alphaModFix/>
          </a:blip>
          <a:srcRect b="0" l="0" r="0" t="0"/>
          <a:stretch/>
        </p:blipFill>
        <p:spPr>
          <a:xfrm>
            <a:off x="6197760" y="1836720"/>
            <a:ext cx="5645880" cy="348336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0"/>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70"/>
          <p:cNvPicPr preferRelativeResize="0"/>
          <p:nvPr/>
        </p:nvPicPr>
        <p:blipFill rotWithShape="1">
          <a:blip r:embed="rId3">
            <a:alphaModFix/>
          </a:blip>
          <a:srcRect b="0" l="0" r="0" t="0"/>
          <a:stretch/>
        </p:blipFill>
        <p:spPr>
          <a:xfrm>
            <a:off x="343080" y="1379520"/>
            <a:ext cx="5579280" cy="3940560"/>
          </a:xfrm>
          <a:prstGeom prst="rect">
            <a:avLst/>
          </a:prstGeom>
          <a:noFill/>
          <a:ln>
            <a:noFill/>
          </a:ln>
        </p:spPr>
      </p:pic>
      <p:pic>
        <p:nvPicPr>
          <p:cNvPr id="723" name="Google Shape;723;p70"/>
          <p:cNvPicPr preferRelativeResize="0"/>
          <p:nvPr/>
        </p:nvPicPr>
        <p:blipFill rotWithShape="1">
          <a:blip r:embed="rId4">
            <a:alphaModFix/>
          </a:blip>
          <a:srcRect b="0" l="0" r="0" t="0"/>
          <a:stretch/>
        </p:blipFill>
        <p:spPr>
          <a:xfrm>
            <a:off x="6293160" y="1260360"/>
            <a:ext cx="5550480" cy="41788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8"/>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TRUST </a:t>
            </a:r>
            <a:r>
              <a:rPr b="0" i="0" lang="en-US" sz="4000" u="none" cap="none" strike="noStrike">
                <a:solidFill>
                  <a:srgbClr val="FFFFFF"/>
                </a:solidFill>
                <a:latin typeface="Noto Sans Symbols"/>
                <a:ea typeface="Noto Sans Symbols"/>
                <a:cs typeface="Noto Sans Symbols"/>
                <a:sym typeface="Noto Sans Symbols"/>
              </a:rPr>
              <a:t>☺</a:t>
            </a:r>
            <a:r>
              <a:rPr b="0" i="0" lang="en-US" sz="4000" u="none" cap="none" strike="noStrike">
                <a:solidFill>
                  <a:srgbClr val="FFFFFF"/>
                </a:solidFill>
                <a:latin typeface="Corbel"/>
                <a:ea typeface="Corbel"/>
                <a:cs typeface="Corbel"/>
                <a:sym typeface="Corbel"/>
              </a:rPr>
              <a:t> </a:t>
            </a:r>
            <a:endParaRPr b="0" i="0" sz="4000" u="none" cap="none" strike="noStrike">
              <a:latin typeface="Arial"/>
              <a:ea typeface="Arial"/>
              <a:cs typeface="Arial"/>
              <a:sym typeface="Arial"/>
            </a:endParaRPr>
          </a:p>
        </p:txBody>
      </p:sp>
      <p:sp>
        <p:nvSpPr>
          <p:cNvPr id="220" name="Google Shape;220;p8"/>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8"/>
          <p:cNvPicPr preferRelativeResize="0"/>
          <p:nvPr/>
        </p:nvPicPr>
        <p:blipFill rotWithShape="1">
          <a:blip r:embed="rId3">
            <a:alphaModFix/>
          </a:blip>
          <a:srcRect b="0" l="0" r="0" t="0"/>
          <a:stretch/>
        </p:blipFill>
        <p:spPr>
          <a:xfrm>
            <a:off x="2669760" y="2011680"/>
            <a:ext cx="6845400" cy="444492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t>
            </a:r>
            <a:endParaRPr b="0" i="0" sz="4000" u="none" cap="none" strike="noStrike">
              <a:latin typeface="Arial"/>
              <a:ea typeface="Arial"/>
              <a:cs typeface="Arial"/>
              <a:sym typeface="Arial"/>
            </a:endParaRPr>
          </a:p>
        </p:txBody>
      </p:sp>
      <p:sp>
        <p:nvSpPr>
          <p:cNvPr id="729" name="Google Shape;729;p7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 name="Google Shape;730;p71"/>
          <p:cNvPicPr preferRelativeResize="0"/>
          <p:nvPr/>
        </p:nvPicPr>
        <p:blipFill rotWithShape="1">
          <a:blip r:embed="rId3">
            <a:alphaModFix/>
          </a:blip>
          <a:srcRect b="0" l="0" r="0" t="0"/>
          <a:stretch/>
        </p:blipFill>
        <p:spPr>
          <a:xfrm>
            <a:off x="343080" y="1379520"/>
            <a:ext cx="5579280" cy="3940560"/>
          </a:xfrm>
          <a:prstGeom prst="rect">
            <a:avLst/>
          </a:prstGeom>
          <a:noFill/>
          <a:ln>
            <a:noFill/>
          </a:ln>
        </p:spPr>
      </p:pic>
      <p:pic>
        <p:nvPicPr>
          <p:cNvPr id="731" name="Google Shape;731;p71"/>
          <p:cNvPicPr preferRelativeResize="0"/>
          <p:nvPr/>
        </p:nvPicPr>
        <p:blipFill rotWithShape="1">
          <a:blip r:embed="rId4">
            <a:alphaModFix/>
          </a:blip>
          <a:srcRect b="0" l="0" r="0" t="0"/>
          <a:stretch/>
        </p:blipFill>
        <p:spPr>
          <a:xfrm>
            <a:off x="6293160" y="1353240"/>
            <a:ext cx="5550480" cy="4178880"/>
          </a:xfrm>
          <a:prstGeom prst="rect">
            <a:avLst/>
          </a:prstGeom>
          <a:noFill/>
          <a:ln>
            <a:noFill/>
          </a:ln>
        </p:spPr>
      </p:pic>
      <p:pic>
        <p:nvPicPr>
          <p:cNvPr id="732" name="Google Shape;732;p71"/>
          <p:cNvPicPr preferRelativeResize="0"/>
          <p:nvPr/>
        </p:nvPicPr>
        <p:blipFill rotWithShape="1">
          <a:blip r:embed="rId5">
            <a:alphaModFix/>
          </a:blip>
          <a:srcRect b="0" l="0" r="0" t="0"/>
          <a:stretch/>
        </p:blipFill>
        <p:spPr>
          <a:xfrm>
            <a:off x="6434640" y="5825160"/>
            <a:ext cx="4979160" cy="78732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2"/>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 name="Google Shape;739;p72"/>
          <p:cNvPicPr preferRelativeResize="0"/>
          <p:nvPr/>
        </p:nvPicPr>
        <p:blipFill rotWithShape="1">
          <a:blip r:embed="rId3">
            <a:alphaModFix/>
          </a:blip>
          <a:srcRect b="0" l="0" r="0" t="0"/>
          <a:stretch/>
        </p:blipFill>
        <p:spPr>
          <a:xfrm>
            <a:off x="485640" y="1463400"/>
            <a:ext cx="11215440" cy="492192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3"/>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3"/>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6" name="Google Shape;746;p73"/>
          <p:cNvPicPr preferRelativeResize="0"/>
          <p:nvPr/>
        </p:nvPicPr>
        <p:blipFill rotWithShape="1">
          <a:blip r:embed="rId3">
            <a:alphaModFix/>
          </a:blip>
          <a:srcRect b="0" l="0" r="0" t="0"/>
          <a:stretch/>
        </p:blipFill>
        <p:spPr>
          <a:xfrm>
            <a:off x="287640" y="1666440"/>
            <a:ext cx="11901240" cy="489312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4"/>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74"/>
          <p:cNvPicPr preferRelativeResize="0"/>
          <p:nvPr/>
        </p:nvPicPr>
        <p:blipFill rotWithShape="1">
          <a:blip r:embed="rId3">
            <a:alphaModFix/>
          </a:blip>
          <a:srcRect b="0" l="0" r="0" t="0"/>
          <a:stretch/>
        </p:blipFill>
        <p:spPr>
          <a:xfrm>
            <a:off x="974160" y="1792800"/>
            <a:ext cx="11050560" cy="4874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5"/>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p75"/>
          <p:cNvPicPr preferRelativeResize="0"/>
          <p:nvPr/>
        </p:nvPicPr>
        <p:blipFill rotWithShape="1">
          <a:blip r:embed="rId3">
            <a:alphaModFix/>
          </a:blip>
          <a:srcRect b="0" l="0" r="0" t="0"/>
          <a:stretch/>
        </p:blipFill>
        <p:spPr>
          <a:xfrm>
            <a:off x="315720" y="1547280"/>
            <a:ext cx="11555280" cy="513144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6"/>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p76"/>
          <p:cNvPicPr preferRelativeResize="0"/>
          <p:nvPr/>
        </p:nvPicPr>
        <p:blipFill rotWithShape="1">
          <a:blip r:embed="rId3">
            <a:alphaModFix/>
          </a:blip>
          <a:srcRect b="0" l="0" r="0" t="0"/>
          <a:stretch/>
        </p:blipFill>
        <p:spPr>
          <a:xfrm>
            <a:off x="0" y="1509480"/>
            <a:ext cx="11228040" cy="520776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7"/>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4" name="Google Shape;774;p77"/>
          <p:cNvPicPr preferRelativeResize="0"/>
          <p:nvPr/>
        </p:nvPicPr>
        <p:blipFill rotWithShape="1">
          <a:blip r:embed="rId3">
            <a:alphaModFix/>
          </a:blip>
          <a:srcRect b="0" l="0" r="0" t="0"/>
          <a:stretch/>
        </p:blipFill>
        <p:spPr>
          <a:xfrm>
            <a:off x="703080" y="2778840"/>
            <a:ext cx="10780560" cy="343584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8"/>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1" name="Google Shape;781;p78"/>
          <p:cNvPicPr preferRelativeResize="0"/>
          <p:nvPr/>
        </p:nvPicPr>
        <p:blipFill rotWithShape="1">
          <a:blip r:embed="rId3">
            <a:alphaModFix/>
          </a:blip>
          <a:srcRect b="0" l="0" r="0" t="0"/>
          <a:stretch/>
        </p:blipFill>
        <p:spPr>
          <a:xfrm>
            <a:off x="1071000" y="2190600"/>
            <a:ext cx="10046880" cy="247356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79"/>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79"/>
          <p:cNvPicPr preferRelativeResize="0"/>
          <p:nvPr/>
        </p:nvPicPr>
        <p:blipFill rotWithShape="1">
          <a:blip r:embed="rId3">
            <a:alphaModFix/>
          </a:blip>
          <a:srcRect b="0" l="0" r="0" t="0"/>
          <a:stretch/>
        </p:blipFill>
        <p:spPr>
          <a:xfrm>
            <a:off x="1547280" y="2833560"/>
            <a:ext cx="9094320" cy="1187640"/>
          </a:xfrm>
          <a:prstGeom prst="rect">
            <a:avLst/>
          </a:prstGeom>
          <a:noFill/>
          <a:ln>
            <a:noFill/>
          </a:ln>
        </p:spPr>
      </p:pic>
      <p:sp>
        <p:nvSpPr>
          <p:cNvPr id="790" name="Google Shape;790;p79"/>
          <p:cNvSpPr/>
          <p:nvPr/>
        </p:nvSpPr>
        <p:spPr>
          <a:xfrm>
            <a:off x="5508360" y="4752000"/>
            <a:ext cx="24030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Any redundancy?</a:t>
            </a:r>
            <a:endParaRPr b="0" i="0" sz="1800" u="none" cap="none" strike="noStrike">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0"/>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8" name="Google Shape;798;p80"/>
          <p:cNvPicPr preferRelativeResize="0"/>
          <p:nvPr/>
        </p:nvPicPr>
        <p:blipFill rotWithShape="1">
          <a:blip r:embed="rId3">
            <a:alphaModFix/>
          </a:blip>
          <a:srcRect b="0" l="0" r="0" t="0"/>
          <a:stretch/>
        </p:blipFill>
        <p:spPr>
          <a:xfrm>
            <a:off x="1547280" y="2833560"/>
            <a:ext cx="9094320" cy="1187640"/>
          </a:xfrm>
          <a:prstGeom prst="rect">
            <a:avLst/>
          </a:prstGeom>
          <a:noFill/>
          <a:ln>
            <a:noFill/>
          </a:ln>
        </p:spPr>
      </p:pic>
      <p:sp>
        <p:nvSpPr>
          <p:cNvPr id="799" name="Google Shape;799;p80"/>
          <p:cNvSpPr/>
          <p:nvPr/>
        </p:nvSpPr>
        <p:spPr>
          <a:xfrm>
            <a:off x="4893120" y="4114800"/>
            <a:ext cx="24030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Any redundancy?</a:t>
            </a:r>
            <a:endParaRPr b="0" i="0" sz="1800" u="none" cap="none" strike="noStrike">
              <a:latin typeface="Arial"/>
              <a:ea typeface="Arial"/>
              <a:cs typeface="Arial"/>
              <a:sym typeface="Arial"/>
            </a:endParaRPr>
          </a:p>
        </p:txBody>
      </p:sp>
      <p:pic>
        <p:nvPicPr>
          <p:cNvPr id="800" name="Google Shape;800;p80"/>
          <p:cNvPicPr preferRelativeResize="0"/>
          <p:nvPr/>
        </p:nvPicPr>
        <p:blipFill rotWithShape="1">
          <a:blip r:embed="rId4">
            <a:alphaModFix/>
          </a:blip>
          <a:srcRect b="0" l="0" r="0" t="0"/>
          <a:stretch/>
        </p:blipFill>
        <p:spPr>
          <a:xfrm>
            <a:off x="1879920" y="4667040"/>
            <a:ext cx="9104040" cy="1073160"/>
          </a:xfrm>
          <a:prstGeom prst="rect">
            <a:avLst/>
          </a:prstGeom>
          <a:noFill/>
          <a:ln>
            <a:noFill/>
          </a:ln>
        </p:spPr>
      </p:pic>
      <p:pic>
        <p:nvPicPr>
          <p:cNvPr id="801" name="Google Shape;801;p80"/>
          <p:cNvPicPr preferRelativeResize="0"/>
          <p:nvPr/>
        </p:nvPicPr>
        <p:blipFill rotWithShape="1">
          <a:blip r:embed="rId5">
            <a:alphaModFix/>
          </a:blip>
          <a:srcRect b="0" l="0" r="0" t="0"/>
          <a:stretch/>
        </p:blipFill>
        <p:spPr>
          <a:xfrm>
            <a:off x="3017520" y="5926320"/>
            <a:ext cx="3464280" cy="8542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9"/>
          <p:cNvSpPr/>
          <p:nvPr/>
        </p:nvSpPr>
        <p:spPr>
          <a:xfrm>
            <a:off x="1202400" y="283680"/>
            <a:ext cx="9779760" cy="15048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WHAT IS BIAS?</a:t>
            </a:r>
            <a:endParaRPr b="0" i="0" sz="4000" u="none" cap="none" strike="noStrike">
              <a:latin typeface="Arial"/>
              <a:ea typeface="Arial"/>
              <a:cs typeface="Arial"/>
              <a:sym typeface="Arial"/>
            </a:endParaRPr>
          </a:p>
        </p:txBody>
      </p:sp>
      <p:sp>
        <p:nvSpPr>
          <p:cNvPr id="228" name="Google Shape;228;p9"/>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mium Vector | Cartoon robin hood holding a bow" id="229" name="Google Shape;229;p9"/>
          <p:cNvPicPr preferRelativeResize="0"/>
          <p:nvPr/>
        </p:nvPicPr>
        <p:blipFill rotWithShape="1">
          <a:blip r:embed="rId3">
            <a:alphaModFix/>
          </a:blip>
          <a:srcRect b="0" l="0" r="0" t="0"/>
          <a:stretch/>
        </p:blipFill>
        <p:spPr>
          <a:xfrm>
            <a:off x="4539600" y="2068200"/>
            <a:ext cx="3034080" cy="4145400"/>
          </a:xfrm>
          <a:prstGeom prst="rect">
            <a:avLst/>
          </a:prstGeom>
          <a:noFill/>
          <a:ln>
            <a:noFill/>
          </a:ln>
        </p:spPr>
      </p:pic>
      <p:sp>
        <p:nvSpPr>
          <p:cNvPr id="230" name="Google Shape;230;p9"/>
          <p:cNvSpPr/>
          <p:nvPr/>
        </p:nvSpPr>
        <p:spPr>
          <a:xfrm>
            <a:off x="9249480" y="5847840"/>
            <a:ext cx="22248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Corbel"/>
                <a:ea typeface="Corbel"/>
                <a:cs typeface="Corbel"/>
                <a:sym typeface="Corbel"/>
              </a:rPr>
              <a:t>What’s variance? </a:t>
            </a:r>
            <a:endParaRPr b="0" i="0" sz="1800" u="none" cap="none" strike="noStrike">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1"/>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LOVE REDUNDANCY </a:t>
            </a:r>
            <a:r>
              <a:rPr b="0" i="0" lang="en-US" sz="4000" u="none" cap="none" strike="noStrike">
                <a:solidFill>
                  <a:srgbClr val="FFFFFF"/>
                </a:solidFill>
                <a:latin typeface="Noto Sans Symbols"/>
                <a:ea typeface="Noto Sans Symbols"/>
                <a:cs typeface="Noto Sans Symbols"/>
                <a:sym typeface="Noto Sans Symbols"/>
              </a:rPr>
              <a:t>☺</a:t>
            </a:r>
            <a:r>
              <a:rPr b="0" i="0" lang="en-US" sz="4000" u="none" cap="none" strike="noStrike">
                <a:solidFill>
                  <a:srgbClr val="FFFFFF"/>
                </a:solidFill>
                <a:latin typeface="Corbel"/>
                <a:ea typeface="Corbel"/>
                <a:cs typeface="Corbel"/>
                <a:sym typeface="Corbel"/>
              </a:rPr>
              <a:t> 	</a:t>
            </a:r>
            <a:endParaRPr b="0" i="0" sz="4000" u="none" cap="none" strike="noStrike">
              <a:latin typeface="Arial"/>
              <a:ea typeface="Arial"/>
              <a:cs typeface="Arial"/>
              <a:sym typeface="Arial"/>
            </a:endParaRPr>
          </a:p>
        </p:txBody>
      </p:sp>
      <p:sp>
        <p:nvSpPr>
          <p:cNvPr id="808" name="Google Shape;808;p8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9" name="Google Shape;809;p81"/>
          <p:cNvPicPr preferRelativeResize="0"/>
          <p:nvPr/>
        </p:nvPicPr>
        <p:blipFill rotWithShape="1">
          <a:blip r:embed="rId3">
            <a:alphaModFix/>
          </a:blip>
          <a:srcRect b="0" l="0" r="0" t="0"/>
          <a:stretch/>
        </p:blipFill>
        <p:spPr>
          <a:xfrm>
            <a:off x="1547280" y="2833560"/>
            <a:ext cx="9094320" cy="1187640"/>
          </a:xfrm>
          <a:prstGeom prst="rect">
            <a:avLst/>
          </a:prstGeom>
          <a:noFill/>
          <a:ln>
            <a:noFill/>
          </a:ln>
        </p:spPr>
      </p:pic>
      <p:sp>
        <p:nvSpPr>
          <p:cNvPr id="810" name="Google Shape;810;p81"/>
          <p:cNvSpPr/>
          <p:nvPr/>
        </p:nvSpPr>
        <p:spPr>
          <a:xfrm>
            <a:off x="4893120" y="4114800"/>
            <a:ext cx="24030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Corbel"/>
                <a:ea typeface="Corbel"/>
                <a:cs typeface="Corbel"/>
                <a:sym typeface="Corbel"/>
              </a:rPr>
              <a:t>Any redundancy?</a:t>
            </a:r>
            <a:endParaRPr b="0" i="0" sz="1800" u="none" cap="none" strike="noStrike">
              <a:latin typeface="Arial"/>
              <a:ea typeface="Arial"/>
              <a:cs typeface="Arial"/>
              <a:sym typeface="Arial"/>
            </a:endParaRPr>
          </a:p>
        </p:txBody>
      </p:sp>
      <p:pic>
        <p:nvPicPr>
          <p:cNvPr id="811" name="Google Shape;811;p81"/>
          <p:cNvPicPr preferRelativeResize="0"/>
          <p:nvPr/>
        </p:nvPicPr>
        <p:blipFill rotWithShape="1">
          <a:blip r:embed="rId4">
            <a:alphaModFix/>
          </a:blip>
          <a:srcRect b="0" l="0" r="0" t="0"/>
          <a:stretch/>
        </p:blipFill>
        <p:spPr>
          <a:xfrm>
            <a:off x="1879920" y="4667040"/>
            <a:ext cx="9104040" cy="107316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TRY IT YOURSELF</a:t>
            </a:r>
            <a:endParaRPr b="0" i="0" sz="4000" u="none" cap="none" strike="noStrike">
              <a:latin typeface="Arial"/>
              <a:ea typeface="Arial"/>
              <a:cs typeface="Arial"/>
              <a:sym typeface="Arial"/>
            </a:endParaRPr>
          </a:p>
        </p:txBody>
      </p:sp>
      <p:sp>
        <p:nvSpPr>
          <p:cNvPr id="818" name="Google Shape;818;p82"/>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p82"/>
          <p:cNvPicPr preferRelativeResize="0"/>
          <p:nvPr/>
        </p:nvPicPr>
        <p:blipFill rotWithShape="1">
          <a:blip r:embed="rId3">
            <a:alphaModFix/>
          </a:blip>
          <a:srcRect b="0" l="0" r="0" t="0"/>
          <a:stretch/>
        </p:blipFill>
        <p:spPr>
          <a:xfrm>
            <a:off x="343080" y="1379520"/>
            <a:ext cx="5579280" cy="3940560"/>
          </a:xfrm>
          <a:prstGeom prst="rect">
            <a:avLst/>
          </a:prstGeom>
          <a:noFill/>
          <a:ln>
            <a:noFill/>
          </a:ln>
        </p:spPr>
      </p:pic>
      <p:pic>
        <p:nvPicPr>
          <p:cNvPr id="820" name="Google Shape;820;p82"/>
          <p:cNvPicPr preferRelativeResize="0"/>
          <p:nvPr/>
        </p:nvPicPr>
        <p:blipFill rotWithShape="1">
          <a:blip r:embed="rId4">
            <a:alphaModFix/>
          </a:blip>
          <a:srcRect b="0" l="0" r="0" t="0"/>
          <a:stretch/>
        </p:blipFill>
        <p:spPr>
          <a:xfrm>
            <a:off x="6293160" y="1353240"/>
            <a:ext cx="5550480" cy="4178880"/>
          </a:xfrm>
          <a:prstGeom prst="rect">
            <a:avLst/>
          </a:prstGeom>
          <a:noFill/>
          <a:ln>
            <a:noFill/>
          </a:ln>
        </p:spPr>
      </p:pic>
      <p:sp>
        <p:nvSpPr>
          <p:cNvPr id="821" name="Google Shape;821;p82"/>
          <p:cNvSpPr/>
          <p:nvPr/>
        </p:nvSpPr>
        <p:spPr>
          <a:xfrm>
            <a:off x="7392960" y="5956200"/>
            <a:ext cx="4105440" cy="51624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800" u="none" cap="none" strike="noStrike">
                <a:solidFill>
                  <a:srgbClr val="FFFFFF"/>
                </a:solidFill>
                <a:latin typeface="Corbel"/>
                <a:ea typeface="Corbel"/>
                <a:cs typeface="Corbel"/>
                <a:sym typeface="Corbel"/>
              </a:rPr>
              <a:t>P(love c | no love s)</a:t>
            </a:r>
            <a:endParaRPr b="0" i="0" sz="2800" u="none" cap="none" strike="noStrike">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SOLUTION</a:t>
            </a:r>
            <a:endParaRPr b="0" i="0" sz="4000" u="none" cap="none" strike="noStrike">
              <a:latin typeface="Arial"/>
              <a:ea typeface="Arial"/>
              <a:cs typeface="Arial"/>
              <a:sym typeface="Arial"/>
            </a:endParaRPr>
          </a:p>
        </p:txBody>
      </p:sp>
      <p:sp>
        <p:nvSpPr>
          <p:cNvPr id="828" name="Google Shape;828;p83"/>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83"/>
          <p:cNvPicPr preferRelativeResize="0"/>
          <p:nvPr/>
        </p:nvPicPr>
        <p:blipFill rotWithShape="1">
          <a:blip r:embed="rId3">
            <a:alphaModFix/>
          </a:blip>
          <a:srcRect b="0" l="0" r="0" t="0"/>
          <a:stretch/>
        </p:blipFill>
        <p:spPr>
          <a:xfrm>
            <a:off x="343080" y="1379520"/>
            <a:ext cx="5579280" cy="3940560"/>
          </a:xfrm>
          <a:prstGeom prst="rect">
            <a:avLst/>
          </a:prstGeom>
          <a:noFill/>
          <a:ln>
            <a:noFill/>
          </a:ln>
        </p:spPr>
      </p:pic>
      <p:pic>
        <p:nvPicPr>
          <p:cNvPr id="830" name="Google Shape;830;p83"/>
          <p:cNvPicPr preferRelativeResize="0"/>
          <p:nvPr/>
        </p:nvPicPr>
        <p:blipFill rotWithShape="1">
          <a:blip r:embed="rId4">
            <a:alphaModFix/>
          </a:blip>
          <a:srcRect b="0" l="0" r="0" t="0"/>
          <a:stretch/>
        </p:blipFill>
        <p:spPr>
          <a:xfrm>
            <a:off x="6293160" y="1353240"/>
            <a:ext cx="5550480" cy="4178880"/>
          </a:xfrm>
          <a:prstGeom prst="rect">
            <a:avLst/>
          </a:prstGeom>
          <a:noFill/>
          <a:ln>
            <a:noFill/>
          </a:ln>
        </p:spPr>
      </p:pic>
      <p:sp>
        <p:nvSpPr>
          <p:cNvPr id="831" name="Google Shape;831;p83"/>
          <p:cNvSpPr/>
          <p:nvPr/>
        </p:nvSpPr>
        <p:spPr>
          <a:xfrm>
            <a:off x="797040" y="6033240"/>
            <a:ext cx="5272920" cy="51624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800" u="none" cap="none" strike="noStrike">
                <a:solidFill>
                  <a:srgbClr val="FFFFFF"/>
                </a:solidFill>
                <a:latin typeface="Corbel"/>
                <a:ea typeface="Corbel"/>
                <a:cs typeface="Corbel"/>
                <a:sym typeface="Corbel"/>
              </a:rPr>
              <a:t>P(love c | no love s) = 4/7</a:t>
            </a:r>
            <a:endParaRPr b="0" i="0" sz="2800" u="none" cap="none" strike="noStrike">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4"/>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 name="Google Shape;839;p84"/>
          <p:cNvPicPr preferRelativeResize="0"/>
          <p:nvPr/>
        </p:nvPicPr>
        <p:blipFill rotWithShape="1">
          <a:blip r:embed="rId3">
            <a:alphaModFix/>
          </a:blip>
          <a:srcRect b="0" l="0" r="0" t="0"/>
          <a:stretch/>
        </p:blipFill>
        <p:spPr>
          <a:xfrm>
            <a:off x="188640" y="1910520"/>
            <a:ext cx="11809440" cy="481716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85"/>
          <p:cNvPicPr preferRelativeResize="0"/>
          <p:nvPr/>
        </p:nvPicPr>
        <p:blipFill rotWithShape="1">
          <a:blip r:embed="rId3">
            <a:alphaModFix/>
          </a:blip>
          <a:srcRect b="0" l="0" r="0" t="0"/>
          <a:stretch/>
        </p:blipFill>
        <p:spPr>
          <a:xfrm>
            <a:off x="1202400" y="2491200"/>
            <a:ext cx="9780840" cy="3243240"/>
          </a:xfrm>
          <a:prstGeom prst="rect">
            <a:avLst/>
          </a:prstGeom>
          <a:noFill/>
          <a:ln>
            <a:noFill/>
          </a:ln>
        </p:spPr>
      </p:pic>
      <p:sp>
        <p:nvSpPr>
          <p:cNvPr id="845" name="Google Shape;845;p85"/>
          <p:cNvSpPr/>
          <p:nvPr/>
        </p:nvSpPr>
        <p:spPr>
          <a:xfrm>
            <a:off x="1204200" y="284040"/>
            <a:ext cx="9780840" cy="15055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4000" u="none" cap="none" strike="noStrike">
                <a:solidFill>
                  <a:srgbClr val="FFFFFF"/>
                </a:solidFill>
                <a:latin typeface="Corbel"/>
                <a:ea typeface="Corbel"/>
                <a:cs typeface="Corbel"/>
                <a:sym typeface="Corbel"/>
              </a:rPr>
              <a:t>That easy?</a:t>
            </a:r>
            <a:endParaRPr b="0" i="0" sz="4000" u="none" cap="none" strike="noStrike">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6"/>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6"/>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2" name="Google Shape;852;p86"/>
          <p:cNvPicPr preferRelativeResize="0"/>
          <p:nvPr/>
        </p:nvPicPr>
        <p:blipFill rotWithShape="1">
          <a:blip r:embed="rId3">
            <a:alphaModFix/>
          </a:blip>
          <a:srcRect b="0" l="0" r="0" t="0"/>
          <a:stretch/>
        </p:blipFill>
        <p:spPr>
          <a:xfrm>
            <a:off x="1370880" y="2157120"/>
            <a:ext cx="9446760" cy="254016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7"/>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MORE INFO?</a:t>
            </a:r>
            <a:endParaRPr b="0" i="0" sz="4000" u="none" cap="none" strike="noStrike">
              <a:latin typeface="Arial"/>
              <a:ea typeface="Arial"/>
              <a:cs typeface="Arial"/>
              <a:sym typeface="Arial"/>
            </a:endParaRPr>
          </a:p>
        </p:txBody>
      </p:sp>
      <p:sp>
        <p:nvSpPr>
          <p:cNvPr id="859" name="Google Shape;859;p8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0" name="Google Shape;860;p87"/>
          <p:cNvPicPr preferRelativeResize="0"/>
          <p:nvPr/>
        </p:nvPicPr>
        <p:blipFill rotWithShape="1">
          <a:blip r:embed="rId3">
            <a:alphaModFix/>
          </a:blip>
          <a:srcRect b="0" l="0" r="0" t="0"/>
          <a:stretch/>
        </p:blipFill>
        <p:spPr>
          <a:xfrm>
            <a:off x="3036960" y="2817000"/>
            <a:ext cx="6112800" cy="339768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8"/>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BAYES EXERCISE </a:t>
            </a:r>
            <a:endParaRPr b="0" i="0" sz="4000" u="none" cap="none" strike="noStrike">
              <a:latin typeface="Arial"/>
              <a:ea typeface="Arial"/>
              <a:cs typeface="Arial"/>
              <a:sym typeface="Arial"/>
            </a:endParaRPr>
          </a:p>
        </p:txBody>
      </p:sp>
      <p:sp>
        <p:nvSpPr>
          <p:cNvPr id="866" name="Google Shape;866;p88"/>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179639" lvl="0" marL="182880" marR="0" rtl="0" algn="l">
              <a:lnSpc>
                <a:spcPct val="90000"/>
              </a:lnSpc>
              <a:spcBef>
                <a:spcPts val="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A case study with Conditional probability | Kaggle</a:t>
            </a:r>
            <a:endParaRPr b="0" i="0" sz="2200" u="none" cap="none" strike="noStrike">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Symbols"/>
              <a:buChar char="▪"/>
            </a:pPr>
            <a:r>
              <a:rPr b="0" i="0" lang="en-US" sz="2200" u="sng" cap="none" strike="noStrike">
                <a:solidFill>
                  <a:srgbClr val="6EAC1C"/>
                </a:solidFill>
                <a:latin typeface="Corbel"/>
                <a:ea typeface="Corbel"/>
                <a:cs typeface="Corbel"/>
                <a:sym typeface="Corbel"/>
                <a:hlinkClick r:id="rId3">
                  <a:extLst>
                    <a:ext uri="{A12FA001-AC4F-418D-AE19-62706E023703}">
                      <ahyp:hlinkClr val="tx"/>
                    </a:ext>
                  </a:extLst>
                </a:hlinkClick>
              </a:rPr>
              <a:t>https://www.kaggle.com/lakshya91/a-case-study-with-conditional-probability</a:t>
            </a:r>
            <a:r>
              <a:rPr b="0" i="0" lang="en-US" sz="2200" u="none" cap="none" strike="noStrike">
                <a:solidFill>
                  <a:srgbClr val="FFFFFF"/>
                </a:solidFill>
                <a:latin typeface="Corbel"/>
                <a:ea typeface="Corbel"/>
                <a:cs typeface="Corbel"/>
                <a:sym typeface="Corbel"/>
              </a:rPr>
              <a:t>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Check notebook </a:t>
            </a:r>
            <a:endParaRPr b="0" i="0" sz="2200" u="none" cap="none" strike="noStrike">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Check dataset </a:t>
            </a:r>
            <a:endParaRPr b="0" i="0" sz="2200" u="none" cap="none" strike="noStrike">
              <a:latin typeface="Arial"/>
              <a:ea typeface="Arial"/>
              <a:cs typeface="Arial"/>
              <a:sym typeface="Arial"/>
            </a:endParaRPr>
          </a:p>
          <a:p>
            <a:pPr indent="-179639" lvl="0" marL="182880" marR="0" rtl="0" algn="l">
              <a:lnSpc>
                <a:spcPct val="90000"/>
              </a:lnSpc>
              <a:spcBef>
                <a:spcPts val="1400"/>
              </a:spcBef>
              <a:spcAft>
                <a:spcPts val="0"/>
              </a:spcAft>
              <a:buClr>
                <a:srgbClr val="FFFFFF"/>
              </a:buClr>
              <a:buSzPts val="2200"/>
              <a:buFont typeface="Noto Sans Symbols"/>
              <a:buChar char="▪"/>
            </a:pPr>
            <a:r>
              <a:rPr b="0" i="0" lang="en-US" sz="2200" u="none" cap="none" strike="noStrike">
                <a:solidFill>
                  <a:srgbClr val="FFFFFF"/>
                </a:solidFill>
                <a:latin typeface="Corbel"/>
                <a:ea typeface="Corbel"/>
                <a:cs typeface="Corbel"/>
                <a:sym typeface="Corbel"/>
              </a:rPr>
              <a:t>Explore kaggle </a:t>
            </a:r>
            <a:endParaRPr b="0" i="0" sz="2200" u="none" cap="none" strike="noStrike">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9"/>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PROJECT</a:t>
            </a:r>
            <a:endParaRPr b="0" i="0" sz="4000" u="none" cap="none" strike="noStrike">
              <a:latin typeface="Arial"/>
              <a:ea typeface="Arial"/>
              <a:cs typeface="Arial"/>
              <a:sym typeface="Arial"/>
            </a:endParaRPr>
          </a:p>
        </p:txBody>
      </p:sp>
      <p:sp>
        <p:nvSpPr>
          <p:cNvPr id="872" name="Google Shape;872;p8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3" name="Google Shape;873;p89"/>
          <p:cNvPicPr preferRelativeResize="0"/>
          <p:nvPr/>
        </p:nvPicPr>
        <p:blipFill rotWithShape="1">
          <a:blip r:embed="rId3">
            <a:alphaModFix/>
          </a:blip>
          <a:srcRect b="0" l="0" r="0" t="0"/>
          <a:stretch/>
        </p:blipFill>
        <p:spPr>
          <a:xfrm>
            <a:off x="599040" y="2820960"/>
            <a:ext cx="10045800" cy="297972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90"/>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0"/>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0" name="Google Shape;880;p90"/>
          <p:cNvPicPr preferRelativeResize="0"/>
          <p:nvPr/>
        </p:nvPicPr>
        <p:blipFill rotWithShape="1">
          <a:blip r:embed="rId3">
            <a:alphaModFix/>
          </a:blip>
          <a:srcRect b="0" l="0" r="0" t="0"/>
          <a:stretch/>
        </p:blipFill>
        <p:spPr>
          <a:xfrm>
            <a:off x="1202760" y="3067560"/>
            <a:ext cx="2664000" cy="330120"/>
          </a:xfrm>
          <a:prstGeom prst="rect">
            <a:avLst/>
          </a:prstGeom>
          <a:noFill/>
          <a:ln>
            <a:noFill/>
          </a:ln>
        </p:spPr>
      </p:pic>
      <p:pic>
        <p:nvPicPr>
          <p:cNvPr id="881" name="Google Shape;881;p90"/>
          <p:cNvPicPr preferRelativeResize="0"/>
          <p:nvPr/>
        </p:nvPicPr>
        <p:blipFill rotWithShape="1">
          <a:blip r:embed="rId4">
            <a:alphaModFix/>
          </a:blip>
          <a:srcRect b="0" l="0" r="0" t="0"/>
          <a:stretch/>
        </p:blipFill>
        <p:spPr>
          <a:xfrm>
            <a:off x="1202760" y="4123800"/>
            <a:ext cx="2102040" cy="330120"/>
          </a:xfrm>
          <a:prstGeom prst="rect">
            <a:avLst/>
          </a:prstGeom>
          <a:noFill/>
          <a:ln>
            <a:noFill/>
          </a:ln>
        </p:spPr>
      </p:pic>
      <p:pic>
        <p:nvPicPr>
          <p:cNvPr id="882" name="Google Shape;882;p90"/>
          <p:cNvPicPr preferRelativeResize="0"/>
          <p:nvPr/>
        </p:nvPicPr>
        <p:blipFill rotWithShape="1">
          <a:blip r:embed="rId5">
            <a:alphaModFix/>
          </a:blip>
          <a:srcRect b="0" l="0" r="0" t="0"/>
          <a:stretch/>
        </p:blipFill>
        <p:spPr>
          <a:xfrm>
            <a:off x="1202760" y="5119560"/>
            <a:ext cx="2568960" cy="320760"/>
          </a:xfrm>
          <a:prstGeom prst="rect">
            <a:avLst/>
          </a:prstGeom>
          <a:noFill/>
          <a:ln>
            <a:noFill/>
          </a:ln>
        </p:spPr>
      </p:pic>
      <p:pic>
        <p:nvPicPr>
          <p:cNvPr id="883" name="Google Shape;883;p90"/>
          <p:cNvPicPr preferRelativeResize="0"/>
          <p:nvPr/>
        </p:nvPicPr>
        <p:blipFill rotWithShape="1">
          <a:blip r:embed="rId6">
            <a:alphaModFix/>
          </a:blip>
          <a:srcRect b="0" l="0" r="0" t="0"/>
          <a:stretch/>
        </p:blipFill>
        <p:spPr>
          <a:xfrm>
            <a:off x="5843520" y="3104280"/>
            <a:ext cx="4445280" cy="348480"/>
          </a:xfrm>
          <a:prstGeom prst="rect">
            <a:avLst/>
          </a:prstGeom>
          <a:noFill/>
          <a:ln>
            <a:noFill/>
          </a:ln>
        </p:spPr>
      </p:pic>
      <p:pic>
        <p:nvPicPr>
          <p:cNvPr id="884" name="Google Shape;884;p90"/>
          <p:cNvPicPr preferRelativeResize="0"/>
          <p:nvPr/>
        </p:nvPicPr>
        <p:blipFill rotWithShape="1">
          <a:blip r:embed="rId7">
            <a:alphaModFix/>
          </a:blip>
          <a:srcRect b="0" l="0" r="0" t="0"/>
          <a:stretch/>
        </p:blipFill>
        <p:spPr>
          <a:xfrm>
            <a:off x="5843520" y="4049640"/>
            <a:ext cx="3197520" cy="291960"/>
          </a:xfrm>
          <a:prstGeom prst="rect">
            <a:avLst/>
          </a:prstGeom>
          <a:noFill/>
          <a:ln>
            <a:noFill/>
          </a:ln>
        </p:spPr>
      </p:pic>
      <p:pic>
        <p:nvPicPr>
          <p:cNvPr id="885" name="Google Shape;885;p90"/>
          <p:cNvPicPr preferRelativeResize="0"/>
          <p:nvPr/>
        </p:nvPicPr>
        <p:blipFill rotWithShape="1">
          <a:blip r:embed="rId8">
            <a:alphaModFix/>
          </a:blip>
          <a:srcRect b="0" l="0" r="0" t="0"/>
          <a:stretch/>
        </p:blipFill>
        <p:spPr>
          <a:xfrm>
            <a:off x="5794560" y="4938480"/>
            <a:ext cx="5007600" cy="3398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0"/>
          <p:cNvSpPr/>
          <p:nvPr/>
        </p:nvSpPr>
        <p:spPr>
          <a:xfrm>
            <a:off x="1202400" y="283680"/>
            <a:ext cx="9779760" cy="15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
          <p:cNvSpPr/>
          <p:nvPr/>
        </p:nvSpPr>
        <p:spPr>
          <a:xfrm>
            <a:off x="1202400" y="2011680"/>
            <a:ext cx="9779760" cy="4202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10"/>
          <p:cNvPicPr preferRelativeResize="0"/>
          <p:nvPr/>
        </p:nvPicPr>
        <p:blipFill rotWithShape="1">
          <a:blip r:embed="rId3">
            <a:alphaModFix/>
          </a:blip>
          <a:srcRect b="0" l="0" r="0" t="0"/>
          <a:stretch/>
        </p:blipFill>
        <p:spPr>
          <a:xfrm>
            <a:off x="2089800" y="2885760"/>
            <a:ext cx="8007480" cy="108216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1"/>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1"/>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3" name="Google Shape;893;p91"/>
          <p:cNvPicPr preferRelativeResize="0"/>
          <p:nvPr/>
        </p:nvPicPr>
        <p:blipFill rotWithShape="1">
          <a:blip r:embed="rId3">
            <a:alphaModFix/>
          </a:blip>
          <a:srcRect b="0" l="0" r="0" t="0"/>
          <a:stretch/>
        </p:blipFill>
        <p:spPr>
          <a:xfrm>
            <a:off x="1386360" y="2484000"/>
            <a:ext cx="5369760" cy="330120"/>
          </a:xfrm>
          <a:prstGeom prst="rect">
            <a:avLst/>
          </a:prstGeom>
          <a:noFill/>
          <a:ln>
            <a:noFill/>
          </a:ln>
        </p:spPr>
      </p:pic>
      <p:pic>
        <p:nvPicPr>
          <p:cNvPr id="894" name="Google Shape;894;p91"/>
          <p:cNvPicPr preferRelativeResize="0"/>
          <p:nvPr/>
        </p:nvPicPr>
        <p:blipFill rotWithShape="1">
          <a:blip r:embed="rId4">
            <a:alphaModFix/>
          </a:blip>
          <a:srcRect b="0" l="0" r="0" t="0"/>
          <a:stretch/>
        </p:blipFill>
        <p:spPr>
          <a:xfrm>
            <a:off x="1386360" y="3288240"/>
            <a:ext cx="5350680" cy="406440"/>
          </a:xfrm>
          <a:prstGeom prst="rect">
            <a:avLst/>
          </a:prstGeom>
          <a:noFill/>
          <a:ln>
            <a:noFill/>
          </a:ln>
        </p:spPr>
      </p:pic>
      <p:pic>
        <p:nvPicPr>
          <p:cNvPr id="895" name="Google Shape;895;p91"/>
          <p:cNvPicPr preferRelativeResize="0"/>
          <p:nvPr/>
        </p:nvPicPr>
        <p:blipFill rotWithShape="1">
          <a:blip r:embed="rId5">
            <a:alphaModFix/>
          </a:blip>
          <a:srcRect b="0" l="0" r="0" t="0"/>
          <a:stretch/>
        </p:blipFill>
        <p:spPr>
          <a:xfrm>
            <a:off x="1386360" y="4372200"/>
            <a:ext cx="3940560" cy="387360"/>
          </a:xfrm>
          <a:prstGeom prst="rect">
            <a:avLst/>
          </a:prstGeom>
          <a:noFill/>
          <a:ln>
            <a:noFill/>
          </a:ln>
        </p:spPr>
      </p:pic>
      <p:sp>
        <p:nvSpPr>
          <p:cNvPr id="896" name="Google Shape;896;p91"/>
          <p:cNvSpPr/>
          <p:nvPr/>
        </p:nvSpPr>
        <p:spPr>
          <a:xfrm>
            <a:off x="5609880" y="5501160"/>
            <a:ext cx="574092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sng" cap="none" strike="noStrike">
                <a:solidFill>
                  <a:srgbClr val="6EAC1C"/>
                </a:solidFill>
                <a:latin typeface="Corbel"/>
                <a:ea typeface="Corbel"/>
                <a:cs typeface="Corbel"/>
                <a:sym typeface="Corbel"/>
                <a:hlinkClick r:id="rId6">
                  <a:extLst>
                    <a:ext uri="{A12FA001-AC4F-418D-AE19-62706E023703}">
                      <ahyp:hlinkClr val="tx"/>
                    </a:ext>
                  </a:extLst>
                </a:hlinkClick>
              </a:rPr>
              <a:t>https://review.udacity.com/#!/rubrics/1214/view</a:t>
            </a:r>
            <a:r>
              <a:rPr b="0" i="0" lang="en-US" sz="1800" u="none" cap="none" strike="noStrike">
                <a:solidFill>
                  <a:srgbClr val="FFFFFF"/>
                </a:solidFill>
                <a:latin typeface="Corbel"/>
                <a:ea typeface="Corbel"/>
                <a:cs typeface="Corbel"/>
                <a:sym typeface="Corbel"/>
              </a:rPr>
              <a:t> </a:t>
            </a:r>
            <a:endParaRPr b="0" i="0" sz="1800" u="none" cap="none" strike="noStrike">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92"/>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ALTERNATIVE SOLUTION</a:t>
            </a:r>
            <a:endParaRPr b="0" i="0" sz="4000" u="none" cap="none" strike="noStrike">
              <a:latin typeface="Arial"/>
              <a:ea typeface="Arial"/>
              <a:cs typeface="Arial"/>
              <a:sym typeface="Arial"/>
            </a:endParaRPr>
          </a:p>
        </p:txBody>
      </p:sp>
      <p:sp>
        <p:nvSpPr>
          <p:cNvPr id="902" name="Google Shape;902;p92"/>
          <p:cNvSpPr/>
          <p:nvPr/>
        </p:nvSpPr>
        <p:spPr>
          <a:xfrm>
            <a:off x="1202760" y="2011680"/>
            <a:ext cx="978084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2200" u="none" cap="none" strike="noStrike">
                <a:solidFill>
                  <a:srgbClr val="FFFFFF"/>
                </a:solidFill>
                <a:latin typeface="Corbel"/>
                <a:ea typeface="Corbel"/>
                <a:cs typeface="Corbel"/>
                <a:sym typeface="Corbel"/>
              </a:rPr>
              <a:t>Notebooks for udacity exercises</a:t>
            </a:r>
            <a:endParaRPr b="0" i="0" sz="2200" u="none" cap="none" strike="noStrike">
              <a:solidFill>
                <a:srgbClr val="FFFFFF"/>
              </a:solidFill>
              <a:latin typeface="Corbel"/>
              <a:ea typeface="Corbel"/>
              <a:cs typeface="Corbel"/>
              <a:sym typeface="Corbel"/>
            </a:endParaRPr>
          </a:p>
          <a:p>
            <a:pPr indent="0" lvl="0" marL="0" marR="0" rtl="0" algn="l">
              <a:lnSpc>
                <a:spcPct val="90000"/>
              </a:lnSpc>
              <a:spcBef>
                <a:spcPts val="0"/>
              </a:spcBef>
              <a:spcAft>
                <a:spcPts val="0"/>
              </a:spcAft>
              <a:buNone/>
            </a:pPr>
            <a:r>
              <a:t/>
            </a:r>
            <a:endParaRPr sz="2200">
              <a:solidFill>
                <a:srgbClr val="FFFFFF"/>
              </a:solidFill>
              <a:latin typeface="Corbel"/>
              <a:ea typeface="Corbel"/>
              <a:cs typeface="Corbel"/>
              <a:sym typeface="Corbel"/>
            </a:endParaRPr>
          </a:p>
          <a:p>
            <a:pPr indent="0" lvl="0" marL="0" marR="0" rtl="0" algn="l">
              <a:lnSpc>
                <a:spcPct val="90000"/>
              </a:lnSpc>
              <a:spcBef>
                <a:spcPts val="0"/>
              </a:spcBef>
              <a:spcAft>
                <a:spcPts val="0"/>
              </a:spcAft>
              <a:buNone/>
            </a:pPr>
            <a:r>
              <a:rPr lang="en-US" sz="2200">
                <a:solidFill>
                  <a:srgbClr val="FFFFFF"/>
                </a:solidFill>
                <a:latin typeface="Corbel"/>
                <a:ea typeface="Corbel"/>
                <a:cs typeface="Corbel"/>
                <a:sym typeface="Corbel"/>
              </a:rPr>
              <a:t>check github</a:t>
            </a:r>
            <a:endParaRPr sz="2200">
              <a:solidFill>
                <a:srgbClr val="FFFFFF"/>
              </a:solidFill>
              <a:latin typeface="Corbel"/>
              <a:ea typeface="Corbel"/>
              <a:cs typeface="Corbel"/>
              <a:sym typeface="Corbel"/>
            </a:endParaRPr>
          </a:p>
          <a:p>
            <a:pPr indent="0" lvl="0" marL="0" marR="0" rtl="0" algn="l">
              <a:lnSpc>
                <a:spcPct val="90000"/>
              </a:lnSpc>
              <a:spcBef>
                <a:spcPts val="1400"/>
              </a:spcBef>
              <a:spcAft>
                <a:spcPts val="0"/>
              </a:spcAft>
              <a:buNone/>
            </a:pPr>
            <a:r>
              <a:t/>
            </a:r>
            <a:endParaRPr b="0" i="0" sz="2200" u="none" cap="none" strike="noStrike">
              <a:latin typeface="Arial"/>
              <a:ea typeface="Arial"/>
              <a:cs typeface="Arial"/>
              <a:sym typeface="Arial"/>
            </a:endParaRPr>
          </a:p>
          <a:p>
            <a:pPr indent="0" lvl="0" marL="457200" marR="0" rtl="0" algn="l">
              <a:lnSpc>
                <a:spcPct val="90000"/>
              </a:lnSpc>
              <a:spcBef>
                <a:spcPts val="140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g184f1de8370_1_10"/>
          <p:cNvSpPr/>
          <p:nvPr/>
        </p:nvSpPr>
        <p:spPr>
          <a:xfrm>
            <a:off x="1202760" y="284040"/>
            <a:ext cx="9780900" cy="150540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lang="en-US" sz="4000">
                <a:solidFill>
                  <a:srgbClr val="FFFFFF"/>
                </a:solidFill>
                <a:latin typeface="Corbel"/>
                <a:ea typeface="Corbel"/>
                <a:cs typeface="Corbel"/>
                <a:sym typeface="Corbel"/>
              </a:rPr>
              <a:t>Breakout rooms</a:t>
            </a:r>
            <a:endParaRPr b="0" i="0" sz="4000" u="none" cap="none" strike="noStrike">
              <a:latin typeface="Arial"/>
              <a:ea typeface="Arial"/>
              <a:cs typeface="Arial"/>
              <a:sym typeface="Arial"/>
            </a:endParaRPr>
          </a:p>
        </p:txBody>
      </p:sp>
      <p:sp>
        <p:nvSpPr>
          <p:cNvPr id="908" name="Google Shape;908;g184f1de8370_1_10"/>
          <p:cNvSpPr/>
          <p:nvPr/>
        </p:nvSpPr>
        <p:spPr>
          <a:xfrm>
            <a:off x="1202760" y="2011680"/>
            <a:ext cx="9780900" cy="4203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i="0" sz="2200" u="none" cap="none" strike="noStrike">
              <a:latin typeface="Arial"/>
              <a:ea typeface="Arial"/>
              <a:cs typeface="Arial"/>
              <a:sym typeface="Arial"/>
            </a:endParaRPr>
          </a:p>
        </p:txBody>
      </p:sp>
      <p:sp>
        <p:nvSpPr>
          <p:cNvPr id="909" name="Google Shape;909;g184f1de8370_1_10"/>
          <p:cNvSpPr txBox="1"/>
          <p:nvPr/>
        </p:nvSpPr>
        <p:spPr>
          <a:xfrm>
            <a:off x="1189400" y="2467350"/>
            <a:ext cx="7288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lt1"/>
                </a:solidFill>
              </a:rPr>
              <a:t>check github</a:t>
            </a:r>
            <a:endParaRPr b="1" sz="2100">
              <a:solidFill>
                <a:schemeClr val="lt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4" name="Shape 914"/>
        <p:cNvGrpSpPr/>
        <p:nvPr/>
      </p:nvGrpSpPr>
      <p:grpSpPr>
        <a:xfrm>
          <a:off x="0" y="0"/>
          <a:ext cx="0" cy="0"/>
          <a:chOff x="0" y="0"/>
          <a:chExt cx="0" cy="0"/>
        </a:xfrm>
      </p:grpSpPr>
      <p:sp>
        <p:nvSpPr>
          <p:cNvPr id="915" name="Google Shape;915;p93"/>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BOMB ON PLANE </a:t>
            </a:r>
            <a:endParaRPr b="0" i="0" sz="4000" u="none" cap="none" strike="noStrike">
              <a:latin typeface="Arial"/>
              <a:ea typeface="Arial"/>
              <a:cs typeface="Arial"/>
              <a:sym typeface="Arial"/>
            </a:endParaRPr>
          </a:p>
        </p:txBody>
      </p:sp>
      <p:sp>
        <p:nvSpPr>
          <p:cNvPr id="916" name="Google Shape;916;p93"/>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3d Cartoon Vampire Dracula Character Holding A Gunpowder Bomb 3d  Illustration Stock Photo - Download Image Now - iStock" id="917" name="Google Shape;917;p93"/>
          <p:cNvPicPr preferRelativeResize="0"/>
          <p:nvPr/>
        </p:nvPicPr>
        <p:blipFill rotWithShape="1">
          <a:blip r:embed="rId3">
            <a:alphaModFix/>
          </a:blip>
          <a:srcRect b="0" l="0" r="0" t="0"/>
          <a:stretch/>
        </p:blipFill>
        <p:spPr>
          <a:xfrm>
            <a:off x="3677040" y="2011680"/>
            <a:ext cx="4483440" cy="448344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1" name="Shape 921"/>
        <p:cNvGrpSpPr/>
        <p:nvPr/>
      </p:nvGrpSpPr>
      <p:grpSpPr>
        <a:xfrm>
          <a:off x="0" y="0"/>
          <a:ext cx="0" cy="0"/>
          <a:chOff x="0" y="0"/>
          <a:chExt cx="0" cy="0"/>
        </a:xfrm>
      </p:grpSpPr>
      <p:sp>
        <p:nvSpPr>
          <p:cNvPr id="922" name="Google Shape;922;p94"/>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4"/>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4" name="Google Shape;924;p94"/>
          <p:cNvPicPr preferRelativeResize="0"/>
          <p:nvPr/>
        </p:nvPicPr>
        <p:blipFill rotWithShape="1">
          <a:blip r:embed="rId3">
            <a:alphaModFix/>
          </a:blip>
          <a:srcRect b="0" l="0" r="0" t="0"/>
          <a:stretch/>
        </p:blipFill>
        <p:spPr>
          <a:xfrm>
            <a:off x="1363680" y="943200"/>
            <a:ext cx="9585000" cy="506232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9" name="Shape 929"/>
        <p:cNvGrpSpPr/>
        <p:nvPr/>
      </p:nvGrpSpPr>
      <p:grpSpPr>
        <a:xfrm>
          <a:off x="0" y="0"/>
          <a:ext cx="0" cy="0"/>
          <a:chOff x="0" y="0"/>
          <a:chExt cx="0" cy="0"/>
        </a:xfrm>
      </p:grpSpPr>
      <p:sp>
        <p:nvSpPr>
          <p:cNvPr id="930" name="Google Shape;930;p95"/>
          <p:cNvSpPr/>
          <p:nvPr/>
        </p:nvSpPr>
        <p:spPr>
          <a:xfrm>
            <a:off x="1202760" y="284040"/>
            <a:ext cx="9780840" cy="1505520"/>
          </a:xfrm>
          <a:prstGeom prst="rect">
            <a:avLst/>
          </a:prstGeom>
          <a:noFill/>
          <a:ln>
            <a:noFill/>
          </a:ln>
        </p:spPr>
        <p:txBody>
          <a:bodyPr anchorCtr="0" anchor="ctr" bIns="45000" lIns="90000" spcFirstLastPara="1" rIns="90000" wrap="square" tIns="45000">
            <a:noAutofit/>
          </a:bodyPr>
          <a:lstStyle/>
          <a:p>
            <a:pPr indent="0" lvl="0" marL="0" marR="0" rtl="0" algn="l">
              <a:lnSpc>
                <a:spcPct val="85000"/>
              </a:lnSpc>
              <a:spcBef>
                <a:spcPts val="0"/>
              </a:spcBef>
              <a:spcAft>
                <a:spcPts val="0"/>
              </a:spcAft>
              <a:buNone/>
            </a:pPr>
            <a:r>
              <a:rPr b="0" i="0" lang="en-US" sz="4000" u="none" cap="none" strike="noStrike">
                <a:solidFill>
                  <a:srgbClr val="FFFFFF"/>
                </a:solidFill>
                <a:latin typeface="Corbel"/>
                <a:ea typeface="Corbel"/>
                <a:cs typeface="Corbel"/>
                <a:sym typeface="Corbel"/>
              </a:rPr>
              <a:t>IMPORTANCE OF DISTRIBUTION  OR CONDITIONAL PROBABILITY</a:t>
            </a:r>
            <a:endParaRPr b="0" i="0" sz="4000" u="none" cap="none" strike="noStrike">
              <a:latin typeface="Arial"/>
              <a:ea typeface="Arial"/>
              <a:cs typeface="Arial"/>
              <a:sym typeface="Arial"/>
            </a:endParaRPr>
          </a:p>
        </p:txBody>
      </p:sp>
      <p:sp>
        <p:nvSpPr>
          <p:cNvPr id="931" name="Google Shape;931;p95"/>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2" name="Google Shape;932;p95"/>
          <p:cNvPicPr preferRelativeResize="0"/>
          <p:nvPr/>
        </p:nvPicPr>
        <p:blipFill rotWithShape="1">
          <a:blip r:embed="rId3">
            <a:alphaModFix/>
          </a:blip>
          <a:srcRect b="0" l="0" r="0" t="0"/>
          <a:stretch/>
        </p:blipFill>
        <p:spPr>
          <a:xfrm>
            <a:off x="2747520" y="2224080"/>
            <a:ext cx="6693840" cy="240696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6" name="Shape 936"/>
        <p:cNvGrpSpPr/>
        <p:nvPr/>
      </p:nvGrpSpPr>
      <p:grpSpPr>
        <a:xfrm>
          <a:off x="0" y="0"/>
          <a:ext cx="0" cy="0"/>
          <a:chOff x="0" y="0"/>
          <a:chExt cx="0" cy="0"/>
        </a:xfrm>
      </p:grpSpPr>
      <p:sp>
        <p:nvSpPr>
          <p:cNvPr id="937" name="Google Shape;937;p96"/>
          <p:cNvSpPr/>
          <p:nvPr/>
        </p:nvSpPr>
        <p:spPr>
          <a:xfrm>
            <a:off x="1097280" y="2926080"/>
            <a:ext cx="3632040" cy="345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sng" cap="none" strike="noStrike">
                <a:solidFill>
                  <a:srgbClr val="6EAC1C"/>
                </a:solidFill>
                <a:latin typeface="Arial"/>
                <a:ea typeface="Arial"/>
                <a:cs typeface="Arial"/>
                <a:sym typeface="Arial"/>
                <a:hlinkClick r:id="rId3">
                  <a:extLst>
                    <a:ext uri="{A12FA001-AC4F-418D-AE19-62706E023703}">
                      <ahyp:hlinkClr val="tx"/>
                    </a:ext>
                  </a:extLst>
                </a:hlinkClick>
              </a:rPr>
              <a:t>https://www.bayesrulesbook.com/</a:t>
            </a:r>
            <a:r>
              <a:rPr b="0" i="0" lang="en-US" sz="1800" u="none" cap="none" strike="noStrike">
                <a:solidFill>
                  <a:srgbClr val="6EAC1C"/>
                </a:solidFill>
                <a:latin typeface="Arial"/>
                <a:ea typeface="Arial"/>
                <a:cs typeface="Arial"/>
                <a:sym typeface="Arial"/>
              </a:rPr>
              <a:t> </a:t>
            </a:r>
            <a:endParaRPr b="0" i="0" sz="1800" u="none" cap="none" strike="noStrike">
              <a:latin typeface="Arial"/>
              <a:ea typeface="Arial"/>
              <a:cs typeface="Arial"/>
              <a:sym typeface="Arial"/>
            </a:endParaRPr>
          </a:p>
        </p:txBody>
      </p:sp>
      <p:pic>
        <p:nvPicPr>
          <p:cNvPr id="938" name="Google Shape;938;p96"/>
          <p:cNvPicPr preferRelativeResize="0"/>
          <p:nvPr/>
        </p:nvPicPr>
        <p:blipFill rotWithShape="1">
          <a:blip r:embed="rId4">
            <a:alphaModFix/>
          </a:blip>
          <a:srcRect b="0" l="0" r="0" t="0"/>
          <a:stretch/>
        </p:blipFill>
        <p:spPr>
          <a:xfrm>
            <a:off x="6858000" y="2103120"/>
            <a:ext cx="5047200" cy="3976560"/>
          </a:xfrm>
          <a:prstGeom prst="rect">
            <a:avLst/>
          </a:prstGeom>
          <a:noFill/>
          <a:ln>
            <a:noFill/>
          </a:ln>
        </p:spPr>
      </p:pic>
      <p:sp>
        <p:nvSpPr>
          <p:cNvPr id="939" name="Google Shape;939;p96"/>
          <p:cNvSpPr/>
          <p:nvPr/>
        </p:nvSpPr>
        <p:spPr>
          <a:xfrm>
            <a:off x="609480" y="273600"/>
            <a:ext cx="10971720" cy="1144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7"/>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97"/>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6" name="Google Shape;946;p97"/>
          <p:cNvPicPr preferRelativeResize="0"/>
          <p:nvPr/>
        </p:nvPicPr>
        <p:blipFill rotWithShape="1">
          <a:blip r:embed="rId3">
            <a:alphaModFix/>
          </a:blip>
          <a:srcRect b="0" l="0" r="0" t="0"/>
          <a:stretch/>
        </p:blipFill>
        <p:spPr>
          <a:xfrm>
            <a:off x="1202760" y="910080"/>
            <a:ext cx="9780840" cy="58356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8"/>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8"/>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3" name="Google Shape;953;p98"/>
          <p:cNvPicPr preferRelativeResize="0"/>
          <p:nvPr/>
        </p:nvPicPr>
        <p:blipFill rotWithShape="1">
          <a:blip r:embed="rId3">
            <a:alphaModFix/>
          </a:blip>
          <a:srcRect b="0" l="0" r="0" t="0"/>
          <a:stretch/>
        </p:blipFill>
        <p:spPr>
          <a:xfrm>
            <a:off x="1202760" y="2011680"/>
            <a:ext cx="8654040" cy="457596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9"/>
          <p:cNvSpPr/>
          <p:nvPr/>
        </p:nvSpPr>
        <p:spPr>
          <a:xfrm>
            <a:off x="1202760" y="284040"/>
            <a:ext cx="9780840" cy="15055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9"/>
          <p:cNvSpPr/>
          <p:nvPr/>
        </p:nvSpPr>
        <p:spPr>
          <a:xfrm>
            <a:off x="1202760" y="2011680"/>
            <a:ext cx="9780840" cy="42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0" name="Google Shape;960;p99"/>
          <p:cNvPicPr preferRelativeResize="0"/>
          <p:nvPr/>
        </p:nvPicPr>
        <p:blipFill rotWithShape="1">
          <a:blip r:embed="rId3">
            <a:alphaModFix/>
          </a:blip>
          <a:srcRect b="0" l="0" r="0" t="0"/>
          <a:stretch/>
        </p:blipFill>
        <p:spPr>
          <a:xfrm>
            <a:off x="477000" y="2011680"/>
            <a:ext cx="10506600" cy="47674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2021-02-25T12:41:46Z</dcterms:created>
  <dc:creator>santarabantoosoo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55</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106</vt:i4>
  </property>
</Properties>
</file>